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1" r:id="rId5"/>
    <p:sldId id="262" r:id="rId6"/>
    <p:sldId id="269" r:id="rId7"/>
    <p:sldId id="260" r:id="rId8"/>
    <p:sldId id="265" r:id="rId9"/>
    <p:sldId id="263"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324DA-C9BA-48A3-A49A-09399BBE7D80}" type="datetimeFigureOut">
              <a:rPr lang="en-US" smtClean="0"/>
              <a:pPr/>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0B5F0-9371-42A5-959D-F2CAF7EAF7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7C9FE-5AF5-48DF-B47C-23EAFFE83723}"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7C9FE-5AF5-48DF-B47C-23EAFFE83723}" type="datetimeFigureOut">
              <a:rPr lang="en-US" smtClean="0"/>
              <a:pPr/>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A6F02-001F-4B93-8E5C-118C79A252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524000" y="990600"/>
            <a:ext cx="7620000" cy="419100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dirty="0" smtClean="0">
                <a:solidFill>
                  <a:srgbClr val="363B73"/>
                </a:solidFill>
                <a:latin typeface="Castellar" pitchFamily="18" charset="0"/>
              </a:rPr>
              <a:t>The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dirty="0" smtClean="0">
                <a:solidFill>
                  <a:srgbClr val="363B73"/>
                </a:solidFill>
                <a:latin typeface="Castellar" pitchFamily="18" charset="0"/>
              </a:rPr>
              <a:t>Nobility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dirty="0" smtClean="0">
                <a:solidFill>
                  <a:srgbClr val="363B73"/>
                </a:solidFill>
                <a:latin typeface="Castellar" pitchFamily="18" charset="0"/>
              </a:rPr>
              <a:t>of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7200" dirty="0" smtClean="0">
                <a:solidFill>
                  <a:srgbClr val="363B73"/>
                </a:solidFill>
                <a:latin typeface="Castellar" pitchFamily="18" charset="0"/>
              </a:rPr>
              <a:t>Policing</a:t>
            </a:r>
            <a:endParaRPr kumimoji="0" lang="en-US" sz="7200" i="0" u="none" strike="noStrike" kern="1200" cap="none" spc="0" normalizeH="0" noProof="0" dirty="0" smtClean="0">
              <a:ln>
                <a:noFill/>
              </a:ln>
              <a:solidFill>
                <a:srgbClr val="363B73"/>
              </a:solidFill>
              <a:effectLst/>
              <a:uLnTx/>
              <a:uFillTx/>
              <a:latin typeface="Castellar"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
        <p:nvSpPr>
          <p:cNvPr id="5" name="TextBox 4"/>
          <p:cNvSpPr txBox="1"/>
          <p:nvPr/>
        </p:nvSpPr>
        <p:spPr>
          <a:xfrm>
            <a:off x="1676400" y="6477000"/>
            <a:ext cx="7315200" cy="246221"/>
          </a:xfrm>
          <a:prstGeom prst="rect">
            <a:avLst/>
          </a:prstGeom>
          <a:noFill/>
        </p:spPr>
        <p:txBody>
          <a:bodyPr wrap="square" rtlCol="0">
            <a:spAutoFit/>
          </a:bodyPr>
          <a:lstStyle/>
          <a:p>
            <a:pPr algn="ctr"/>
            <a:r>
              <a:rPr lang="en-US" sz="1000" dirty="0" smtClean="0">
                <a:solidFill>
                  <a:srgbClr val="363B73"/>
                </a:solidFill>
                <a:latin typeface="Cambria" pitchFamily="18" charset="0"/>
              </a:rPr>
              <a:t>Adapted from “The Nobility of Policing: Guardians of Democracy” by Michael </a:t>
            </a:r>
            <a:r>
              <a:rPr lang="en-US" sz="1000" dirty="0" err="1" smtClean="0">
                <a:solidFill>
                  <a:srgbClr val="363B73"/>
                </a:solidFill>
                <a:latin typeface="Cambria" pitchFamily="18" charset="0"/>
              </a:rPr>
              <a:t>Nila</a:t>
            </a:r>
            <a:r>
              <a:rPr lang="en-US" sz="1000" dirty="0" smtClean="0">
                <a:solidFill>
                  <a:srgbClr val="363B73"/>
                </a:solidFill>
                <a:latin typeface="Cambria" pitchFamily="18" charset="0"/>
              </a:rPr>
              <a:t>, 2008. </a:t>
            </a:r>
            <a:endParaRPr lang="en-US" sz="1000" dirty="0">
              <a:solidFill>
                <a:srgbClr val="363B73"/>
              </a:solidFill>
              <a:latin typeface="Cambria" pitchFamily="18" charset="0"/>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905000" y="4038600"/>
            <a:ext cx="7086600" cy="2057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Caring more than other think is wise.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Risking more than others think is safe.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Believing more than others think is practical.</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Expecting more than others think is possible.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81200" y="1295400"/>
            <a:ext cx="5410200" cy="923330"/>
          </a:xfrm>
          <a:prstGeom prst="rect">
            <a:avLst/>
          </a:prstGeom>
          <a:noFill/>
        </p:spPr>
        <p:txBody>
          <a:bodyPr wrap="square" rtlCol="0">
            <a:spAutoFit/>
          </a:bodyPr>
          <a:lstStyle/>
          <a:p>
            <a:r>
              <a:rPr lang="en-US" sz="5400" dirty="0" smtClean="0">
                <a:solidFill>
                  <a:srgbClr val="9194B7"/>
                </a:solidFill>
                <a:latin typeface="Castellar" pitchFamily="18" charset="0"/>
              </a:rPr>
              <a:t>Policing is</a:t>
            </a:r>
            <a:endParaRPr lang="en-US" sz="5400" dirty="0">
              <a:solidFill>
                <a:srgbClr val="9194B7"/>
              </a:solidFill>
              <a:latin typeface="Castellar" pitchFamily="18" charset="0"/>
            </a:endParaRPr>
          </a:p>
        </p:txBody>
      </p:sp>
      <p:sp>
        <p:nvSpPr>
          <p:cNvPr id="9" name="TextBox 8"/>
          <p:cNvSpPr txBox="1"/>
          <p:nvPr/>
        </p:nvSpPr>
        <p:spPr>
          <a:xfrm>
            <a:off x="3810000" y="2133600"/>
            <a:ext cx="4953000" cy="1569660"/>
          </a:xfrm>
          <a:prstGeom prst="rect">
            <a:avLst/>
          </a:prstGeom>
          <a:noFill/>
        </p:spPr>
        <p:txBody>
          <a:bodyPr wrap="square" rtlCol="0">
            <a:spAutoFit/>
          </a:bodyPr>
          <a:lstStyle/>
          <a:p>
            <a:r>
              <a:rPr lang="en-US" sz="9600" dirty="0" smtClean="0">
                <a:solidFill>
                  <a:srgbClr val="9194B7"/>
                </a:solidFill>
                <a:latin typeface="Castellar" pitchFamily="18" charset="0"/>
              </a:rPr>
              <a:t>MORE!</a:t>
            </a:r>
            <a:endParaRPr lang="en-US" sz="9600" dirty="0">
              <a:solidFill>
                <a:srgbClr val="9194B7"/>
              </a:solidFill>
              <a:latin typeface="Castellar"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752600" y="457200"/>
            <a:ext cx="7162800" cy="5715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noProof="0" dirty="0" smtClean="0">
                <a:solidFill>
                  <a:srgbClr val="363B73"/>
                </a:solidFill>
                <a:latin typeface="Cambria" pitchFamily="18" charset="0"/>
              </a:rPr>
              <a:t>Policing is 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noProof="0" dirty="0" smtClean="0">
                <a:solidFill>
                  <a:srgbClr val="363B73"/>
                </a:solidFill>
                <a:latin typeface="Castellar" pitchFamily="18" charset="0"/>
              </a:rPr>
              <a:t>NOBLE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noProof="0" dirty="0" smtClean="0">
                <a:solidFill>
                  <a:srgbClr val="363B73"/>
                </a:solidFill>
                <a:latin typeface="Cambria" pitchFamily="18" charset="0"/>
              </a:rPr>
              <a:t>Profession.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i="1" u="none" strike="noStrike" kern="1200" cap="none" spc="0" normalizeH="0" dirty="0" smtClean="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i="1" u="none" strike="noStrike" kern="1200" cap="none" spc="0" normalizeH="0" dirty="0" smtClean="0">
                <a:ln>
                  <a:noFill/>
                </a:ln>
                <a:solidFill>
                  <a:srgbClr val="363B73"/>
                </a:solidFill>
                <a:effectLst/>
                <a:uLnTx/>
                <a:uFillTx/>
                <a:latin typeface="Cambria" pitchFamily="18" charset="0"/>
              </a:rPr>
              <a:t>Are you ready to be a part of it?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i="1" noProof="0" dirty="0" smtClean="0">
              <a:solidFill>
                <a:srgbClr val="363B73"/>
              </a:solidFill>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i="1" noProof="0" dirty="0" smtClean="0">
                <a:solidFill>
                  <a:srgbClr val="363B73"/>
                </a:solidFill>
                <a:latin typeface="Cambria" pitchFamily="18" charset="0"/>
              </a:rPr>
              <a:t>Are you ready </a:t>
            </a:r>
            <a:r>
              <a:rPr lang="en-US" sz="3600" i="1" noProof="0" dirty="0" smtClean="0">
                <a:solidFill>
                  <a:srgbClr val="363B73"/>
                </a:solidFill>
                <a:latin typeface="Cambria" pitchFamily="18" charset="0"/>
              </a:rPr>
              <a:t>to </a:t>
            </a:r>
            <a:r>
              <a:rPr lang="en-US" sz="3600" i="1" noProof="0" dirty="0" smtClean="0">
                <a:solidFill>
                  <a:srgbClr val="EB991B"/>
                </a:solidFill>
                <a:latin typeface="Cambria" pitchFamily="18" charset="0"/>
              </a:rPr>
              <a:t>Discover Policing</a:t>
            </a:r>
            <a:r>
              <a:rPr lang="en-US" sz="3600" i="1" noProof="0" dirty="0" smtClean="0">
                <a:solidFill>
                  <a:srgbClr val="363B73"/>
                </a:solidFill>
                <a:latin typeface="Cambria" pitchFamily="18" charset="0"/>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i="1" noProof="0" dirty="0" smtClean="0">
                <a:solidFill>
                  <a:srgbClr val="363B73"/>
                </a:solidFill>
                <a:latin typeface="Cambria" pitchFamily="18" charset="0"/>
              </a:rPr>
              <a:t>www.discoverpolicing.org</a:t>
            </a:r>
            <a:endParaRPr kumimoji="0" lang="en-US" sz="3200" i="1" u="none" strike="noStrike" kern="1200" cap="none" spc="0" normalizeH="0" noProof="0" dirty="0" smtClean="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
        <p:nvSpPr>
          <p:cNvPr id="5" name="TextBox 4"/>
          <p:cNvSpPr txBox="1"/>
          <p:nvPr/>
        </p:nvSpPr>
        <p:spPr>
          <a:xfrm>
            <a:off x="1524000" y="6248400"/>
            <a:ext cx="7620000" cy="307777"/>
          </a:xfrm>
          <a:prstGeom prst="rect">
            <a:avLst/>
          </a:prstGeom>
          <a:noFill/>
        </p:spPr>
        <p:txBody>
          <a:bodyPr wrap="square" rtlCol="0">
            <a:spAutoFit/>
          </a:bodyPr>
          <a:lstStyle/>
          <a:p>
            <a:pPr algn="ctr"/>
            <a:r>
              <a:rPr lang="en-US" sz="1400" dirty="0" smtClean="0">
                <a:solidFill>
                  <a:srgbClr val="363B73"/>
                </a:solidFill>
                <a:latin typeface="Cambria" pitchFamily="18" charset="0"/>
              </a:rPr>
              <a:t>Thank you to Michael </a:t>
            </a:r>
            <a:r>
              <a:rPr lang="en-US" sz="1400" dirty="0" err="1" smtClean="0">
                <a:solidFill>
                  <a:srgbClr val="363B73"/>
                </a:solidFill>
                <a:latin typeface="Cambria" pitchFamily="18" charset="0"/>
              </a:rPr>
              <a:t>Nila</a:t>
            </a:r>
            <a:r>
              <a:rPr lang="en-US" sz="1400" dirty="0" smtClean="0">
                <a:solidFill>
                  <a:srgbClr val="363B73"/>
                </a:solidFill>
                <a:latin typeface="Cambria" pitchFamily="18" charset="0"/>
              </a:rPr>
              <a:t> and the late Stephen Covey for their contributions to law enforcement.</a:t>
            </a:r>
            <a:endParaRPr lang="en-US" sz="1400" dirty="0">
              <a:solidFill>
                <a:srgbClr val="363B73"/>
              </a:solidFill>
              <a:latin typeface="Cambria" pitchFamily="18" charset="0"/>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752600" y="381000"/>
            <a:ext cx="7162800" cy="6172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smtClean="0">
                <a:solidFill>
                  <a:srgbClr val="9194B7"/>
                </a:solidFill>
                <a:latin typeface="Cambria" pitchFamily="18" charset="0"/>
              </a:rPr>
              <a:t>“It has always been my firm belief that </a:t>
            </a:r>
            <a:r>
              <a:rPr lang="en-US" sz="3000" b="1" dirty="0" smtClean="0">
                <a:solidFill>
                  <a:srgbClr val="363B73"/>
                </a:solidFill>
                <a:latin typeface="Cambria" pitchFamily="18" charset="0"/>
              </a:rPr>
              <a:t>policing is one of America’s most noble professions</a:t>
            </a:r>
            <a:r>
              <a:rPr lang="en-US" sz="3000" dirty="0" smtClean="0">
                <a:solidFill>
                  <a:srgbClr val="9194B7"/>
                </a:solidFill>
                <a:latin typeface="Cambria" pitchFamily="18" charset="0"/>
              </a:rPr>
              <a:t>. The actions of any police officer, in an instant, can impact an individual for life, and even a community for generations. Given this realization, every police officer must be centered on what is important. </a:t>
            </a:r>
            <a:r>
              <a:rPr lang="en-US" sz="3000" b="1" dirty="0" smtClean="0">
                <a:solidFill>
                  <a:srgbClr val="363B73"/>
                </a:solidFill>
                <a:latin typeface="Cambria" pitchFamily="18" charset="0"/>
              </a:rPr>
              <a:t>Service, justice, and fundamental fairness </a:t>
            </a:r>
            <a:r>
              <a:rPr lang="en-US" sz="3000" dirty="0" smtClean="0">
                <a:solidFill>
                  <a:srgbClr val="9194B7"/>
                </a:solidFill>
                <a:latin typeface="Cambria" pitchFamily="18" charset="0"/>
              </a:rPr>
              <a:t>– these are the foundational principles in which every police action must be grounded.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000" dirty="0" smtClean="0">
              <a:solidFill>
                <a:srgbClr val="9194B7"/>
              </a:solidFill>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9194B7"/>
                </a:solidFill>
                <a:latin typeface="Cambria" pitchFamily="18" charset="0"/>
              </a:rPr>
              <a:t>- Dr. Stephen R. Covey</a:t>
            </a:r>
            <a:endParaRPr kumimoji="0" lang="en-US" sz="2400" i="0" u="none" strike="noStrike" kern="1200" cap="none" spc="0" normalizeH="0" noProof="0" dirty="0" smtClean="0">
              <a:ln>
                <a:noFill/>
              </a:ln>
              <a:solidFill>
                <a:srgbClr val="9194B7"/>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676400" y="4343400"/>
            <a:ext cx="71628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i="1" dirty="0" smtClean="0">
                <a:solidFill>
                  <a:srgbClr val="363B73"/>
                </a:solidFill>
                <a:latin typeface="Cambria" pitchFamily="18" charset="0"/>
              </a:rPr>
              <a:t>In times of great challenge, there is no greater need than for the nobility of policing to nurture and protect democracy.</a:t>
            </a:r>
            <a:endParaRPr kumimoji="0" lang="en-US" sz="320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3074" name="Picture 2" descr="S:\Career Development\CURRENT PROJECTS\Discover Policing\IMAGES\Hiring &amp; Recruiting Pics\arvada.png"/>
          <p:cNvPicPr>
            <a:picLocks noChangeAspect="1" noChangeArrowheads="1"/>
          </p:cNvPicPr>
          <p:nvPr/>
        </p:nvPicPr>
        <p:blipFill>
          <a:blip r:embed="rId4" cstate="print"/>
          <a:srcRect b="21389"/>
          <a:stretch>
            <a:fillRect/>
          </a:stretch>
        </p:blipFill>
        <p:spPr bwMode="auto">
          <a:xfrm>
            <a:off x="2743200" y="762000"/>
            <a:ext cx="5191293" cy="30607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752600" y="2438400"/>
            <a:ext cx="350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363B73"/>
                </a:solidFill>
                <a:latin typeface="Cambria" pitchFamily="18" charset="0"/>
              </a:rPr>
              <a:t>You must always be prepared – mentally, physically, emotionally, and spiritually – for those moments when you are tapped on the shoulder and thrust into circumstances that are beyond imagination.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05000" y="304800"/>
            <a:ext cx="4343400" cy="923330"/>
          </a:xfrm>
          <a:prstGeom prst="rect">
            <a:avLst/>
          </a:prstGeom>
          <a:noFill/>
        </p:spPr>
        <p:txBody>
          <a:bodyPr wrap="square" rtlCol="0">
            <a:spAutoFit/>
          </a:bodyPr>
          <a:lstStyle/>
          <a:p>
            <a:r>
              <a:rPr lang="en-US" sz="5400" dirty="0" smtClean="0">
                <a:solidFill>
                  <a:srgbClr val="9194B7"/>
                </a:solidFill>
                <a:latin typeface="Castellar" pitchFamily="18" charset="0"/>
              </a:rPr>
              <a:t>Peaceful</a:t>
            </a:r>
            <a:endParaRPr lang="en-US" sz="5400" dirty="0">
              <a:solidFill>
                <a:srgbClr val="9194B7"/>
              </a:solidFill>
              <a:latin typeface="Castellar" pitchFamily="18" charset="0"/>
            </a:endParaRPr>
          </a:p>
        </p:txBody>
      </p:sp>
      <p:sp>
        <p:nvSpPr>
          <p:cNvPr id="9" name="TextBox 8"/>
          <p:cNvSpPr txBox="1"/>
          <p:nvPr/>
        </p:nvSpPr>
        <p:spPr>
          <a:xfrm>
            <a:off x="4800600" y="1143000"/>
            <a:ext cx="3962400" cy="923330"/>
          </a:xfrm>
          <a:prstGeom prst="rect">
            <a:avLst/>
          </a:prstGeom>
          <a:noFill/>
        </p:spPr>
        <p:txBody>
          <a:bodyPr wrap="square" rtlCol="0">
            <a:spAutoFit/>
          </a:bodyPr>
          <a:lstStyle/>
          <a:p>
            <a:r>
              <a:rPr lang="en-US" sz="5400" dirty="0" smtClean="0">
                <a:solidFill>
                  <a:srgbClr val="9194B7"/>
                </a:solidFill>
                <a:latin typeface="Castellar" pitchFamily="18" charset="0"/>
              </a:rPr>
              <a:t>WARRIOR</a:t>
            </a:r>
            <a:endParaRPr lang="en-US" sz="5400" dirty="0">
              <a:solidFill>
                <a:srgbClr val="9194B7"/>
              </a:solidFill>
              <a:latin typeface="Castellar" pitchFamily="18" charset="0"/>
            </a:endParaRPr>
          </a:p>
        </p:txBody>
      </p:sp>
      <p:pic>
        <p:nvPicPr>
          <p:cNvPr id="4102" name="Picture 6" descr="S:\Career Development\CURRENT PROJECTS\Discover Policing\IMAGES\brochure\Mato2.jpg"/>
          <p:cNvPicPr>
            <a:picLocks noChangeAspect="1" noChangeArrowheads="1"/>
          </p:cNvPicPr>
          <p:nvPr/>
        </p:nvPicPr>
        <p:blipFill>
          <a:blip r:embed="rId4" cstate="print"/>
          <a:srcRect/>
          <a:stretch>
            <a:fillRect/>
          </a:stretch>
        </p:blipFill>
        <p:spPr bwMode="auto">
          <a:xfrm>
            <a:off x="6248400" y="2667000"/>
            <a:ext cx="2173357" cy="29940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676400" y="3962400"/>
            <a:ext cx="7162800" cy="236220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i="1" dirty="0" smtClean="0">
                <a:solidFill>
                  <a:srgbClr val="363B73"/>
                </a:solidFill>
                <a:latin typeface="Cambria" pitchFamily="18" charset="0"/>
              </a:rPr>
              <a:t>No one is compelled to choose the profession of a police officer, but having chosen it, everyone is obligated to perform its duties and live up the high standards of its requirements.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i="1" u="none" strike="noStrike" kern="1200" cap="none" spc="0" normalizeH="0" baseline="0" noProof="0" dirty="0" smtClean="0">
                <a:ln>
                  <a:noFill/>
                </a:ln>
                <a:solidFill>
                  <a:srgbClr val="363B73"/>
                </a:solidFill>
                <a:effectLst/>
                <a:uLnTx/>
                <a:uFillTx/>
                <a:latin typeface="Cambria" pitchFamily="18" charset="0"/>
                <a:ea typeface="+mn-ea"/>
                <a:cs typeface="+mn-cs"/>
              </a:rPr>
              <a:t>- President Calvin</a:t>
            </a:r>
            <a:r>
              <a:rPr kumimoji="0" lang="en-US" sz="3000" i="1" u="none" strike="noStrike" kern="1200" cap="none" spc="0" normalizeH="0" noProof="0" dirty="0" smtClean="0">
                <a:ln>
                  <a:noFill/>
                </a:ln>
                <a:solidFill>
                  <a:srgbClr val="363B73"/>
                </a:solidFill>
                <a:effectLst/>
                <a:uLnTx/>
                <a:uFillTx/>
                <a:latin typeface="Cambria" pitchFamily="18" charset="0"/>
                <a:ea typeface="+mn-ea"/>
                <a:cs typeface="+mn-cs"/>
              </a:rPr>
              <a:t> Coolidge</a:t>
            </a:r>
            <a:endParaRPr kumimoji="0" lang="en-US" sz="320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4098" name="Picture 2" descr="S:\Career Development\CURRENT PROJECTS\Discover Policing\IMAGES\Hiring &amp; Recruiting Pics\008  007-215.JPG"/>
          <p:cNvPicPr>
            <a:picLocks noChangeAspect="1" noChangeArrowheads="1"/>
          </p:cNvPicPr>
          <p:nvPr/>
        </p:nvPicPr>
        <p:blipFill>
          <a:blip r:embed="rId4" cstate="print"/>
          <a:srcRect/>
          <a:stretch>
            <a:fillRect/>
          </a:stretch>
        </p:blipFill>
        <p:spPr bwMode="auto">
          <a:xfrm>
            <a:off x="2971800" y="533400"/>
            <a:ext cx="4488656" cy="299243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3581400" y="2590800"/>
            <a:ext cx="3505200" cy="3657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To preserve freedom and uphold democracy.</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To uphold the law.</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To ensure justice.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To protect life.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363B73"/>
                </a:solidFill>
                <a:latin typeface="Cambria" pitchFamily="18" charset="0"/>
              </a:rPr>
              <a:t> To keep the peace.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752600" y="304800"/>
            <a:ext cx="7086600" cy="1754326"/>
          </a:xfrm>
          <a:prstGeom prst="rect">
            <a:avLst/>
          </a:prstGeom>
          <a:noFill/>
        </p:spPr>
        <p:txBody>
          <a:bodyPr wrap="square" rtlCol="0">
            <a:spAutoFit/>
          </a:bodyPr>
          <a:lstStyle/>
          <a:p>
            <a:pPr algn="ctr"/>
            <a:r>
              <a:rPr lang="en-US" sz="5400" dirty="0" smtClean="0">
                <a:solidFill>
                  <a:srgbClr val="9194B7"/>
                </a:solidFill>
                <a:latin typeface="Castellar" pitchFamily="18" charset="0"/>
              </a:rPr>
              <a:t>Critical responsibilities</a:t>
            </a:r>
            <a:endParaRPr lang="en-US" sz="5400" dirty="0">
              <a:solidFill>
                <a:srgbClr val="9194B7"/>
              </a:solidFill>
              <a:latin typeface="Castellar"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676400" y="4267200"/>
            <a:ext cx="71628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i="1" dirty="0" smtClean="0">
                <a:solidFill>
                  <a:srgbClr val="363B73"/>
                </a:solidFill>
                <a:latin typeface="Cambria" pitchFamily="18" charset="0"/>
              </a:rPr>
              <a:t>If you choose law enforcement, you lose the right to be unfit.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i="1" dirty="0" smtClean="0">
              <a:solidFill>
                <a:srgbClr val="363B73"/>
              </a:solidFill>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i="1" u="none" strike="noStrike" kern="1200" cap="none" spc="0" normalizeH="0" baseline="0" noProof="0" dirty="0" smtClean="0">
                <a:ln>
                  <a:noFill/>
                </a:ln>
                <a:solidFill>
                  <a:srgbClr val="363B73"/>
                </a:solidFill>
                <a:effectLst/>
                <a:uLnTx/>
                <a:uFillTx/>
                <a:latin typeface="Cambria" pitchFamily="18" charset="0"/>
                <a:ea typeface="+mn-ea"/>
                <a:cs typeface="+mn-cs"/>
              </a:rPr>
              <a:t>- Banner hanging in the Illinois State Police Academy</a:t>
            </a:r>
            <a:endParaRPr kumimoji="0" lang="en-US" sz="240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2050" name="Picture 2" descr="S:\Career Development\CURRENT PROJECTS\Discover Policing\IMAGES\tracyFavs\ERU 1.jpg"/>
          <p:cNvPicPr>
            <a:picLocks noChangeAspect="1" noChangeArrowheads="1"/>
          </p:cNvPicPr>
          <p:nvPr/>
        </p:nvPicPr>
        <p:blipFill>
          <a:blip r:embed="rId4" cstate="print"/>
          <a:srcRect/>
          <a:stretch>
            <a:fillRect/>
          </a:stretch>
        </p:blipFill>
        <p:spPr bwMode="auto">
          <a:xfrm>
            <a:off x="2971800" y="685800"/>
            <a:ext cx="4572000" cy="304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905000" y="2133600"/>
            <a:ext cx="2971800" cy="1447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8000" b="1" dirty="0" smtClean="0">
                <a:solidFill>
                  <a:srgbClr val="363B73"/>
                </a:solidFill>
                <a:latin typeface="Cambria" pitchFamily="18" charset="0"/>
              </a:rPr>
              <a:t>Body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05000" y="304800"/>
            <a:ext cx="6858000" cy="1200329"/>
          </a:xfrm>
          <a:prstGeom prst="rect">
            <a:avLst/>
          </a:prstGeom>
          <a:noFill/>
        </p:spPr>
        <p:txBody>
          <a:bodyPr wrap="square" rtlCol="0">
            <a:spAutoFit/>
          </a:bodyPr>
          <a:lstStyle/>
          <a:p>
            <a:pPr algn="ctr"/>
            <a:r>
              <a:rPr lang="en-US" sz="7200" dirty="0" smtClean="0">
                <a:solidFill>
                  <a:srgbClr val="9194B7"/>
                </a:solidFill>
                <a:latin typeface="Castellar" pitchFamily="18" charset="0"/>
              </a:rPr>
              <a:t>BEING FIT</a:t>
            </a:r>
            <a:endParaRPr lang="en-US" sz="7200" dirty="0">
              <a:solidFill>
                <a:srgbClr val="9194B7"/>
              </a:solidFill>
              <a:latin typeface="Castellar" pitchFamily="18" charset="0"/>
            </a:endParaRPr>
          </a:p>
        </p:txBody>
      </p:sp>
      <p:sp>
        <p:nvSpPr>
          <p:cNvPr id="11" name="Subtitle 2"/>
          <p:cNvSpPr txBox="1">
            <a:spLocks/>
          </p:cNvSpPr>
          <p:nvPr/>
        </p:nvSpPr>
        <p:spPr>
          <a:xfrm>
            <a:off x="4572000" y="1676400"/>
            <a:ext cx="2971800" cy="1447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8000" i="1" dirty="0" smtClean="0">
                <a:solidFill>
                  <a:srgbClr val="EB991B"/>
                </a:solidFill>
                <a:latin typeface="Cambria" pitchFamily="18" charset="0"/>
              </a:rPr>
              <a:t>Mind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
        <p:nvSpPr>
          <p:cNvPr id="12" name="Subtitle 2"/>
          <p:cNvSpPr txBox="1">
            <a:spLocks/>
          </p:cNvSpPr>
          <p:nvPr/>
        </p:nvSpPr>
        <p:spPr>
          <a:xfrm>
            <a:off x="3200400" y="3276600"/>
            <a:ext cx="2971800" cy="1447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8000" b="1" i="1" cap="small" dirty="0" smtClean="0">
                <a:solidFill>
                  <a:srgbClr val="9194B7"/>
                </a:solidFill>
                <a:latin typeface="Cambria" pitchFamily="18" charset="0"/>
              </a:rPr>
              <a:t>Heart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
        <p:nvSpPr>
          <p:cNvPr id="13" name="Subtitle 2"/>
          <p:cNvSpPr txBox="1">
            <a:spLocks/>
          </p:cNvSpPr>
          <p:nvPr/>
        </p:nvSpPr>
        <p:spPr>
          <a:xfrm>
            <a:off x="5867400" y="2667000"/>
            <a:ext cx="2971800" cy="1447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8000" dirty="0" smtClean="0">
                <a:solidFill>
                  <a:srgbClr val="363B73"/>
                </a:solidFill>
                <a:latin typeface="Cambria" pitchFamily="18" charset="0"/>
              </a:rPr>
              <a:t>Spirit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
        <p:nvSpPr>
          <p:cNvPr id="9" name="Subtitle 2"/>
          <p:cNvSpPr txBox="1">
            <a:spLocks/>
          </p:cNvSpPr>
          <p:nvPr/>
        </p:nvSpPr>
        <p:spPr>
          <a:xfrm>
            <a:off x="1676400" y="4876800"/>
            <a:ext cx="7162800" cy="1981200"/>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smtClean="0">
                <a:solidFill>
                  <a:srgbClr val="363B73"/>
                </a:solidFill>
                <a:latin typeface="Cambria" pitchFamily="18" charset="0"/>
              </a:rPr>
              <a:t>Being “fit” means acting within the scope of our authority and with fundamental fairness in mind. It means putting our personal views aside and acting with the parameters of the law without prejudice and bias.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dirty="0" smtClean="0">
              <a:solidFill>
                <a:srgbClr val="363B73"/>
              </a:solidFill>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100" dirty="0" smtClean="0">
                <a:solidFill>
                  <a:srgbClr val="363B73"/>
                </a:solidFill>
                <a:latin typeface="Cambria" pitchFamily="18" charset="0"/>
              </a:rPr>
              <a:t>- Lt. Kristen </a:t>
            </a:r>
            <a:r>
              <a:rPr lang="en-US" sz="2100" dirty="0" err="1" smtClean="0">
                <a:solidFill>
                  <a:srgbClr val="363B73"/>
                </a:solidFill>
                <a:latin typeface="Cambria" pitchFamily="18" charset="0"/>
              </a:rPr>
              <a:t>Ziman</a:t>
            </a:r>
            <a:r>
              <a:rPr lang="en-US" sz="2100" dirty="0" smtClean="0">
                <a:solidFill>
                  <a:srgbClr val="363B73"/>
                </a:solidFill>
                <a:latin typeface="Cambria" pitchFamily="18" charset="0"/>
              </a:rPr>
              <a:t>, Aurora, IL, Police Department </a:t>
            </a:r>
            <a:endParaRPr kumimoji="0" lang="en-US" sz="210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Top)">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Top)">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Top)">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Top)">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smtClean="0"/>
          </a:p>
          <a:p>
            <a:endParaRPr lang="en-US" dirty="0"/>
          </a:p>
          <a:p>
            <a:endParaRPr lang="en-US" dirty="0" smtClean="0"/>
          </a:p>
          <a:p>
            <a:endParaRPr lang="en-US" dirty="0"/>
          </a:p>
          <a:p>
            <a:endParaRPr lang="en-US" sz="1800" dirty="0" smtClean="0"/>
          </a:p>
          <a:p>
            <a:endParaRPr lang="en-US" sz="1800" dirty="0"/>
          </a:p>
        </p:txBody>
      </p:sp>
      <p:sp>
        <p:nvSpPr>
          <p:cNvPr id="4" name="Subtitle 2"/>
          <p:cNvSpPr txBox="1">
            <a:spLocks/>
          </p:cNvSpPr>
          <p:nvPr/>
        </p:nvSpPr>
        <p:spPr>
          <a:xfrm>
            <a:off x="1905000" y="2667000"/>
            <a:ext cx="6858000" cy="1219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i="1" dirty="0" smtClean="0">
                <a:solidFill>
                  <a:srgbClr val="363B73"/>
                </a:solidFill>
                <a:latin typeface="Cambria" pitchFamily="18" charset="0"/>
              </a:rPr>
              <a:t>What you do every moment, of every day, touches lives.</a:t>
            </a:r>
            <a:endParaRPr kumimoji="0" lang="en-US" sz="3200" i="1"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1026" name="Picture 2" descr="S:\Career Development\CURRENT PROJECTS\Discover Policing\IMAGES\CMPDhelping.jpg"/>
          <p:cNvPicPr>
            <a:picLocks noChangeAspect="1" noChangeArrowheads="1"/>
          </p:cNvPicPr>
          <p:nvPr/>
        </p:nvPicPr>
        <p:blipFill>
          <a:blip r:embed="rId4" cstate="print"/>
          <a:srcRect/>
          <a:stretch>
            <a:fillRect/>
          </a:stretch>
        </p:blipFill>
        <p:spPr bwMode="auto">
          <a:xfrm>
            <a:off x="1981200" y="381000"/>
            <a:ext cx="2832190" cy="1823590"/>
          </a:xfrm>
          <a:prstGeom prst="rect">
            <a:avLst/>
          </a:prstGeom>
          <a:noFill/>
        </p:spPr>
      </p:pic>
      <p:pic>
        <p:nvPicPr>
          <p:cNvPr id="1027" name="Picture 3" descr="S:\Career Development\CURRENT PROJECTS\Discover Policing\IMAGES\CMPDJohn Gary.JPG"/>
          <p:cNvPicPr>
            <a:picLocks noChangeAspect="1" noChangeArrowheads="1"/>
          </p:cNvPicPr>
          <p:nvPr/>
        </p:nvPicPr>
        <p:blipFill>
          <a:blip r:embed="rId5" cstate="print"/>
          <a:srcRect/>
          <a:stretch>
            <a:fillRect/>
          </a:stretch>
        </p:blipFill>
        <p:spPr bwMode="auto">
          <a:xfrm>
            <a:off x="3733800" y="4343400"/>
            <a:ext cx="3276600" cy="2184401"/>
          </a:xfrm>
          <a:prstGeom prst="rect">
            <a:avLst/>
          </a:prstGeom>
          <a:noFill/>
        </p:spPr>
      </p:pic>
      <p:pic>
        <p:nvPicPr>
          <p:cNvPr id="2" name="Picture 4" descr="S:\Career Development\CURRENT PROJECTS\Discover Policing\IMAGES\Amtrak\K9 Cops00151.jpg"/>
          <p:cNvPicPr>
            <a:picLocks noChangeAspect="1" noChangeArrowheads="1"/>
          </p:cNvPicPr>
          <p:nvPr/>
        </p:nvPicPr>
        <p:blipFill>
          <a:blip r:embed="rId6" cstate="print"/>
          <a:srcRect/>
          <a:stretch>
            <a:fillRect/>
          </a:stretch>
        </p:blipFill>
        <p:spPr bwMode="auto">
          <a:xfrm>
            <a:off x="6781800" y="3276600"/>
            <a:ext cx="2032892" cy="2929197"/>
          </a:xfrm>
          <a:prstGeom prst="rect">
            <a:avLst/>
          </a:prstGeom>
          <a:noFill/>
        </p:spPr>
      </p:pic>
      <p:pic>
        <p:nvPicPr>
          <p:cNvPr id="1029" name="Picture 5" descr="S:\Career Development\CURRENT PROJECTS\Discover Policing\IMAGES\beach\1.JPG"/>
          <p:cNvPicPr>
            <a:picLocks noChangeAspect="1" noChangeArrowheads="1"/>
          </p:cNvPicPr>
          <p:nvPr/>
        </p:nvPicPr>
        <p:blipFill>
          <a:blip r:embed="rId7" cstate="print"/>
          <a:srcRect l="20720" r="23335"/>
          <a:stretch>
            <a:fillRect/>
          </a:stretch>
        </p:blipFill>
        <p:spPr bwMode="auto">
          <a:xfrm>
            <a:off x="1905000" y="3276600"/>
            <a:ext cx="2057400" cy="2895600"/>
          </a:xfrm>
          <a:prstGeom prst="rect">
            <a:avLst/>
          </a:prstGeom>
          <a:noFill/>
        </p:spPr>
      </p:pic>
      <p:pic>
        <p:nvPicPr>
          <p:cNvPr id="1030" name="Picture 6" descr="S:\Career Development\CURRENT PROJECTS\Discover Policing\IMAGES\brochure\Officer with citizens.jpg"/>
          <p:cNvPicPr>
            <a:picLocks noChangeAspect="1" noChangeArrowheads="1"/>
          </p:cNvPicPr>
          <p:nvPr/>
        </p:nvPicPr>
        <p:blipFill>
          <a:blip r:embed="rId8" cstate="print"/>
          <a:srcRect/>
          <a:stretch>
            <a:fillRect/>
          </a:stretch>
        </p:blipFill>
        <p:spPr bwMode="auto">
          <a:xfrm>
            <a:off x="6096000" y="381000"/>
            <a:ext cx="2438400" cy="1828800"/>
          </a:xfrm>
          <a:prstGeom prst="rect">
            <a:avLst/>
          </a:prstGeom>
          <a:noFill/>
        </p:spPr>
      </p:pic>
      <p:pic>
        <p:nvPicPr>
          <p:cNvPr id="1031" name="Picture 7" descr="S:\Career Development\CURRENT PROJECTS\Discover Policing\IMAGES\Vail PD\Vail Officer Westering.jpg"/>
          <p:cNvPicPr>
            <a:picLocks noChangeAspect="1" noChangeArrowheads="1"/>
          </p:cNvPicPr>
          <p:nvPr/>
        </p:nvPicPr>
        <p:blipFill>
          <a:blip r:embed="rId9" cstate="print"/>
          <a:srcRect/>
          <a:stretch>
            <a:fillRect/>
          </a:stretch>
        </p:blipFill>
        <p:spPr bwMode="auto">
          <a:xfrm>
            <a:off x="4495800" y="228600"/>
            <a:ext cx="1623074" cy="243927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34D8680F92914B8DD75CBA4ED150D4" ma:contentTypeVersion="15" ma:contentTypeDescription="Create a new document." ma:contentTypeScope="" ma:versionID="62a4c18baf85e0d3e527b51317644417">
  <xsd:schema xmlns:xsd="http://www.w3.org/2001/XMLSchema" xmlns:xs="http://www.w3.org/2001/XMLSchema" xmlns:p="http://schemas.microsoft.com/office/2006/metadata/properties" xmlns:ns2="58b1c762-b3ea-431f-b193-f507b3e9b1bf" xmlns:ns3="73d5f525-a3d6-4fb7-a266-0fbe14f399c2" targetNamespace="http://schemas.microsoft.com/office/2006/metadata/properties" ma:root="true" ma:fieldsID="c660d537424a40cc8abd178ef186bcf8" ns2:_="" ns3:_="">
    <xsd:import namespace="58b1c762-b3ea-431f-b193-f507b3e9b1bf"/>
    <xsd:import namespace="73d5f525-a3d6-4fb7-a266-0fbe14f399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1c762-b3ea-431f-b193-f507b3e9b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fb2d66a-8a76-45f0-bdd8-73588bd3e27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d5f525-a3d6-4fb7-a266-0fbe14f399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53b768b-5568-455b-b140-bf8afe73075b}" ma:internalName="TaxCatchAll" ma:showField="CatchAllData" ma:web="73d5f525-a3d6-4fb7-a266-0fbe14f39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b1c762-b3ea-431f-b193-f507b3e9b1bf">
      <Terms xmlns="http://schemas.microsoft.com/office/infopath/2007/PartnerControls"/>
    </lcf76f155ced4ddcb4097134ff3c332f>
    <TaxCatchAll xmlns="73d5f525-a3d6-4fb7-a266-0fbe14f399c2" xsi:nil="true"/>
  </documentManagement>
</p:properties>
</file>

<file path=customXml/itemProps1.xml><?xml version="1.0" encoding="utf-8"?>
<ds:datastoreItem xmlns:ds="http://schemas.openxmlformats.org/officeDocument/2006/customXml" ds:itemID="{AA5BC7DD-A91E-403A-BC94-1E4C0D9BC9C4}"/>
</file>

<file path=customXml/itemProps2.xml><?xml version="1.0" encoding="utf-8"?>
<ds:datastoreItem xmlns:ds="http://schemas.openxmlformats.org/officeDocument/2006/customXml" ds:itemID="{0CC540F1-1D1F-4951-9B82-687BA75052FC}"/>
</file>

<file path=customXml/itemProps3.xml><?xml version="1.0" encoding="utf-8"?>
<ds:datastoreItem xmlns:ds="http://schemas.openxmlformats.org/officeDocument/2006/customXml" ds:itemID="{A0C5F56B-ACE0-450D-AC3A-41C3D808BAFC}"/>
</file>

<file path=docProps/app.xml><?xml version="1.0" encoding="utf-8"?>
<Properties xmlns="http://schemas.openxmlformats.org/officeDocument/2006/extended-properties" xmlns:vt="http://schemas.openxmlformats.org/officeDocument/2006/docPropsVTypes">
  <TotalTime>138</TotalTime>
  <Words>424</Words>
  <Application>Microsoft Office PowerPoint</Application>
  <PresentationFormat>On-screen Show (4:3)</PresentationFormat>
  <Paragraphs>105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IACP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mcclelland</dc:creator>
  <cp:lastModifiedBy>mcclelland</cp:lastModifiedBy>
  <cp:revision>17</cp:revision>
  <dcterms:created xsi:type="dcterms:W3CDTF">2012-11-14T15:12:14Z</dcterms:created>
  <dcterms:modified xsi:type="dcterms:W3CDTF">2012-11-15T15:02:02Z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0x0101007134D8680F92914B8DD75CBA4ED150D4</vt:lpwstr>
  </property>
</Properties>
</file>