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9" r:id="rId4"/>
    <p:sldId id="278" r:id="rId5"/>
    <p:sldId id="266" r:id="rId6"/>
    <p:sldId id="277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24DA-C9BA-48A3-A49A-09399BBE7D80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0B5F0-9371-42A5-959D-F2CAF7EAF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8191-AB4B-4972-9B8C-FA1F9AFA53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C9FE-5AF5-48DF-B47C-23EAFFE83723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6F02-001F-4B93-8E5C-118C79A2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Dczg27Fl4&amp;feature=share&amp;list=UUY6ahcARglFVAkevrgtBNc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990600"/>
            <a:ext cx="7620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363B73"/>
                </a:solidFill>
                <a:latin typeface="Castellar" pitchFamily="18" charset="0"/>
              </a:rPr>
              <a:t>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363B73"/>
                </a:solidFill>
                <a:latin typeface="Castellar" pitchFamily="18" charset="0"/>
              </a:rPr>
              <a:t>Law enforcement oath of honor</a:t>
            </a:r>
            <a:endParaRPr kumimoji="0" lang="en-US" sz="7200" i="0" u="none" strike="noStrike" kern="1200" cap="none" spc="0" normalizeH="0" noProof="0" dirty="0" smtClean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stellar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248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</a:rPr>
              <a:t>Adapted from the Law Enforcement Oath of Honor Video produced by IACP and LETV. </a:t>
            </a:r>
            <a:endParaRPr lang="en-US" sz="1000" dirty="0" smtClean="0">
              <a:solidFill>
                <a:srgbClr val="363B73"/>
              </a:solidFill>
              <a:latin typeface="Cambria" pitchFamily="18" charset="0"/>
            </a:endParaRPr>
          </a:p>
          <a:p>
            <a:pPr algn="ctr"/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</a:rPr>
              <a:t>View the video here</a:t>
            </a:r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</a:rPr>
              <a:t>: </a:t>
            </a:r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  <a:hlinkClick r:id="rId3"/>
              </a:rPr>
              <a:t>www.youtube.com/watch?v=uUDczg27Fl4&amp;feature=share&amp;list=UUY6ahcARglFVAkevrgtBNcg</a:t>
            </a:r>
            <a:r>
              <a:rPr lang="en-US" sz="1000" dirty="0" smtClean="0">
                <a:solidFill>
                  <a:srgbClr val="363B73"/>
                </a:solidFill>
                <a:latin typeface="Cambria" pitchFamily="18" charset="0"/>
              </a:rPr>
              <a:t> </a:t>
            </a:r>
            <a:endParaRPr lang="en-US" sz="1000" dirty="0">
              <a:solidFill>
                <a:srgbClr val="363B73"/>
              </a:solidFill>
              <a:latin typeface="Cambria" pitchFamily="18" charset="0"/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Public trust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The duty imposed in faith to those who are sworn to serve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courage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Having the mental and moral strength to venture forth, preserve, withstand, and overcome danger, difficulty, and fear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Accountability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 smtClean="0">
                <a:solidFill>
                  <a:srgbClr val="9194B7"/>
                </a:solidFill>
                <a:latin typeface="Cambria" pitchFamily="18" charset="0"/>
              </a:rPr>
              <a:t>Being responsible and answerable for our actions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1524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community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dirty="0" smtClean="0">
                <a:solidFill>
                  <a:srgbClr val="9194B7"/>
                </a:solidFill>
                <a:latin typeface="Cambria" pitchFamily="18" charset="0"/>
              </a:rPr>
              <a:t>The citizens of the jurisdiction we serve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2209800"/>
            <a:ext cx="716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On my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honor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, I will never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betray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 my profession, my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integrity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,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character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, or the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public trust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. I will always have the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courage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 to hold myself and others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accountable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 for our actions. I will always uphold the laws of my country, my </a:t>
            </a:r>
            <a:r>
              <a:rPr lang="en-US" sz="3200" b="1" i="1" dirty="0" smtClean="0">
                <a:solidFill>
                  <a:srgbClr val="363B73"/>
                </a:solidFill>
                <a:latin typeface="Cambria" pitchFamily="18" charset="0"/>
              </a:rPr>
              <a:t>community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, and the agency I serve.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762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Oath of honor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4800600"/>
            <a:ext cx="7162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363B73"/>
                </a:solidFill>
                <a:latin typeface="Cambria" pitchFamily="18" charset="0"/>
              </a:rPr>
              <a:t>To learn more </a:t>
            </a:r>
            <a:r>
              <a:rPr lang="en-US" sz="3200" noProof="0" dirty="0" err="1" smtClean="0">
                <a:solidFill>
                  <a:srgbClr val="363B73"/>
                </a:solidFill>
                <a:latin typeface="Cambria" pitchFamily="18" charset="0"/>
              </a:rPr>
              <a:t>abou</a:t>
            </a:r>
            <a:r>
              <a:rPr lang="en-US" sz="3200" dirty="0" smtClean="0">
                <a:solidFill>
                  <a:srgbClr val="363B73"/>
                </a:solidFill>
                <a:latin typeface="Cambria" pitchFamily="18" charset="0"/>
              </a:rPr>
              <a:t>t policing visit</a:t>
            </a:r>
            <a:endParaRPr lang="en-US" sz="3200" i="1" noProof="0" dirty="0" smtClean="0">
              <a:solidFill>
                <a:srgbClr val="363B73"/>
              </a:solidFill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noProof="0" dirty="0" smtClean="0">
                <a:solidFill>
                  <a:srgbClr val="363B73"/>
                </a:solidFill>
                <a:latin typeface="Cambria" pitchFamily="18" charset="0"/>
              </a:rPr>
              <a:t>www.discoverpolicing.org.</a:t>
            </a:r>
            <a:endParaRPr kumimoji="0" lang="en-US" sz="3200" i="1" u="none" strike="noStrike" kern="1200" cap="none" spc="0" normalizeH="0" noProof="0" dirty="0" smtClean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3074" name="Picture 2" descr="S:\Career Development\CURRENT PROJECTS\Discover Policing\IMAGES\LASO\new_Audrey\024 08.17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4800"/>
            <a:ext cx="28956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990600"/>
            <a:ext cx="7162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noProof="0" dirty="0" smtClean="0">
                <a:solidFill>
                  <a:srgbClr val="363B73"/>
                </a:solidFill>
                <a:latin typeface="Cambria" pitchFamily="18" charset="0"/>
              </a:rPr>
              <a:t>There is a reason why many communities refer to their police forces as “Our Finest.”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1026" name="Picture 2" descr="S:\Career Development\CURRENT PROJECTS\Discover Policing\IMAGES\tracyFavs\Honor Guar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19400"/>
            <a:ext cx="4953000" cy="33103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0200" y="1524000"/>
            <a:ext cx="3200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i="1" noProof="0" dirty="0" smtClean="0">
                <a:solidFill>
                  <a:srgbClr val="363B73"/>
                </a:solidFill>
                <a:latin typeface="Cambria" pitchFamily="18" charset="0"/>
              </a:rPr>
              <a:t>Standards should and must be higher for the individuals given the power, authority, and responsibility of a sworn officer.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2050" name="Picture 2" descr="S:\Career Development\CURRENT PROJECTS\Discover Policing\IMAGES\LASD-NEW\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9600"/>
            <a:ext cx="3747558" cy="5621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47244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noProof="0" dirty="0" smtClean="0">
                <a:solidFill>
                  <a:srgbClr val="363B73"/>
                </a:solidFill>
                <a:latin typeface="Cambria" pitchFamily="18" charset="0"/>
              </a:rPr>
              <a:t>Law enforcement personnel should willingly accept the responsibility to be a role model for ethical behavior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363B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pic>
        <p:nvPicPr>
          <p:cNvPr id="2" name="Picture 2" descr="S:\Career Development\CURRENT PROJECTS\Discover Policing\IMAGES\Golden CO\_MG_4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09600"/>
            <a:ext cx="5415901" cy="3609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Key words in the oath of honor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HONOR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Giving one’s word as a bond or guarantee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betray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A breach of faith and proving to be false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integrity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Firm adherence principles in both public and private life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524000" cy="6858000"/>
          </a:xfrm>
          <a:solidFill>
            <a:srgbClr val="363B7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8" name="Picture 4" descr="S:\Career Development\CURRENT PROJECTS\Discover Policing\LOGOS\Discover Policing\blue background rectangle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5254"/>
            <a:ext cx="1524000" cy="7227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52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194B7"/>
                </a:solidFill>
                <a:latin typeface="Castellar" pitchFamily="18" charset="0"/>
              </a:rPr>
              <a:t>character</a:t>
            </a:r>
            <a:endParaRPr lang="en-US" sz="5400" dirty="0">
              <a:solidFill>
                <a:srgbClr val="9194B7"/>
              </a:solidFill>
              <a:latin typeface="Castellar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0" y="2895600"/>
            <a:ext cx="5715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i="1" noProof="0" dirty="0" smtClean="0">
                <a:solidFill>
                  <a:srgbClr val="9194B7"/>
                </a:solidFill>
                <a:latin typeface="Cambria" pitchFamily="18" charset="0"/>
              </a:rPr>
              <a:t>The qualities and standards of behavior that distinguish and individual</a:t>
            </a:r>
            <a:endParaRPr kumimoji="0" lang="en-US" sz="4000" i="1" u="none" strike="noStrike" kern="1200" cap="none" spc="0" normalizeH="0" noProof="0" dirty="0" smtClean="0">
              <a:ln>
                <a:noFill/>
              </a:ln>
              <a:solidFill>
                <a:srgbClr val="9194B7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4D8680F92914B8DD75CBA4ED150D4" ma:contentTypeVersion="15" ma:contentTypeDescription="Create a new document." ma:contentTypeScope="" ma:versionID="62a4c18baf85e0d3e527b51317644417">
  <xsd:schema xmlns:xsd="http://www.w3.org/2001/XMLSchema" xmlns:xs="http://www.w3.org/2001/XMLSchema" xmlns:p="http://schemas.microsoft.com/office/2006/metadata/properties" xmlns:ns2="58b1c762-b3ea-431f-b193-f507b3e9b1bf" xmlns:ns3="73d5f525-a3d6-4fb7-a266-0fbe14f399c2" targetNamespace="http://schemas.microsoft.com/office/2006/metadata/properties" ma:root="true" ma:fieldsID="c660d537424a40cc8abd178ef186bcf8" ns2:_="" ns3:_="">
    <xsd:import namespace="58b1c762-b3ea-431f-b193-f507b3e9b1bf"/>
    <xsd:import namespace="73d5f525-a3d6-4fb7-a266-0fbe14f39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1c762-b3ea-431f-b193-f507b3e9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5f525-a3d6-4fb7-a266-0fbe14f39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3b768b-5568-455b-b140-bf8afe73075b}" ma:internalName="TaxCatchAll" ma:showField="CatchAllData" ma:web="73d5f525-a3d6-4fb7-a266-0fbe14f39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b1c762-b3ea-431f-b193-f507b3e9b1bf">
      <Terms xmlns="http://schemas.microsoft.com/office/infopath/2007/PartnerControls"/>
    </lcf76f155ced4ddcb4097134ff3c332f>
    <TaxCatchAll xmlns="73d5f525-a3d6-4fb7-a266-0fbe14f399c2" xsi:nil="true"/>
  </documentManagement>
</p:properties>
</file>

<file path=customXml/itemProps1.xml><?xml version="1.0" encoding="utf-8"?>
<ds:datastoreItem xmlns:ds="http://schemas.openxmlformats.org/officeDocument/2006/customXml" ds:itemID="{DE06D1C9-40D8-4817-BA4D-F02D7091F603}"/>
</file>

<file path=customXml/itemProps2.xml><?xml version="1.0" encoding="utf-8"?>
<ds:datastoreItem xmlns:ds="http://schemas.openxmlformats.org/officeDocument/2006/customXml" ds:itemID="{9F51A8C8-01BB-45E9-B537-ADCA75F6994C}"/>
</file>

<file path=customXml/itemProps3.xml><?xml version="1.0" encoding="utf-8"?>
<ds:datastoreItem xmlns:ds="http://schemas.openxmlformats.org/officeDocument/2006/customXml" ds:itemID="{CB073304-A4BB-4B5C-AC6C-CE7F83F83921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266</Words>
  <Application>Microsoft Office PowerPoint</Application>
  <PresentationFormat>On-screen Show (4:3)</PresentationFormat>
  <Paragraphs>113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IACP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mcclelland</dc:creator>
  <cp:lastModifiedBy>mcclelland</cp:lastModifiedBy>
  <cp:revision>24</cp:revision>
  <dcterms:created xsi:type="dcterms:W3CDTF">2012-11-14T15:12:14Z</dcterms:created>
  <dcterms:modified xsi:type="dcterms:W3CDTF">2013-01-18T19:52:46Z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0x0101007134D8680F92914B8DD75CBA4ED150D4</vt:lpwstr>
  </property>
</Properties>
</file>