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62" r:id="rId7"/>
    <p:sldId id="263" r:id="rId8"/>
    <p:sldId id="265" r:id="rId9"/>
    <p:sldId id="272" r:id="rId10"/>
    <p:sldId id="273" r:id="rId11"/>
    <p:sldId id="276" r:id="rId12"/>
    <p:sldId id="277" r:id="rId13"/>
    <p:sldId id="275" r:id="rId14"/>
    <p:sldId id="274" r:id="rId15"/>
    <p:sldId id="269" r:id="rId16"/>
    <p:sldId id="271" r:id="rId17"/>
    <p:sldId id="270" r:id="rId18"/>
    <p:sldId id="268" r:id="rId19"/>
    <p:sldId id="267" r:id="rId20"/>
    <p:sldId id="26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B7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84" y="-23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324DA-C9BA-48A3-A49A-09399BBE7D80}" type="datetimeFigureOut">
              <a:rPr lang="en-US" smtClean="0"/>
              <a:pPr/>
              <a:t>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B0B5F0-9371-42A5-959D-F2CAF7EAF7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078191-AB4B-4972-9B8C-FA1F9AFA531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7C9FE-5AF5-48DF-B47C-23EAFFE83723}" type="datetimeFigureOut">
              <a:rPr lang="en-US" smtClean="0"/>
              <a:pPr/>
              <a:t>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7C9FE-5AF5-48DF-B47C-23EAFFE83723}" type="datetimeFigureOut">
              <a:rPr lang="en-US" smtClean="0"/>
              <a:pPr/>
              <a:t>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7C9FE-5AF5-48DF-B47C-23EAFFE83723}" type="datetimeFigureOut">
              <a:rPr lang="en-US" smtClean="0"/>
              <a:pPr/>
              <a:t>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7C9FE-5AF5-48DF-B47C-23EAFFE83723}" type="datetimeFigureOut">
              <a:rPr lang="en-US" smtClean="0"/>
              <a:pPr/>
              <a:t>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27C9FE-5AF5-48DF-B47C-23EAFFE83723}" type="datetimeFigureOut">
              <a:rPr lang="en-US" smtClean="0"/>
              <a:pPr/>
              <a:t>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7C9FE-5AF5-48DF-B47C-23EAFFE83723}" type="datetimeFigureOut">
              <a:rPr lang="en-US" smtClean="0"/>
              <a:pPr/>
              <a:t>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7C9FE-5AF5-48DF-B47C-23EAFFE83723}" type="datetimeFigureOut">
              <a:rPr lang="en-US" smtClean="0"/>
              <a:pPr/>
              <a:t>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7C9FE-5AF5-48DF-B47C-23EAFFE83723}" type="datetimeFigureOut">
              <a:rPr lang="en-US" smtClean="0"/>
              <a:pPr/>
              <a:t>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7C9FE-5AF5-48DF-B47C-23EAFFE83723}" type="datetimeFigureOut">
              <a:rPr lang="en-US" smtClean="0"/>
              <a:pPr/>
              <a:t>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7C9FE-5AF5-48DF-B47C-23EAFFE83723}" type="datetimeFigureOut">
              <a:rPr lang="en-US" smtClean="0"/>
              <a:pPr/>
              <a:t>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7C9FE-5AF5-48DF-B47C-23EAFFE83723}" type="datetimeFigureOut">
              <a:rPr lang="en-US" smtClean="0"/>
              <a:pPr/>
              <a:t>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DA6F02-001F-4B93-8E5C-118C79A252B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7C9FE-5AF5-48DF-B47C-23EAFFE83723}" type="datetimeFigureOut">
              <a:rPr lang="en-US" smtClean="0"/>
              <a:pPr/>
              <a:t>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A6F02-001F-4B93-8E5C-118C79A252B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524000" y="990600"/>
            <a:ext cx="7620000" cy="4191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5400" noProof="0" dirty="0" smtClean="0">
                <a:solidFill>
                  <a:srgbClr val="363B73"/>
                </a:solidFill>
                <a:latin typeface="Calibri" pitchFamily="34" charset="0"/>
              </a:rPr>
              <a:t>Community Police Officers: A Kid’s Guide to What We Do</a:t>
            </a:r>
            <a:endParaRPr kumimoji="0" lang="en-US" sz="5400"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5" name="TextBox 4"/>
          <p:cNvSpPr txBox="1"/>
          <p:nvPr/>
        </p:nvSpPr>
        <p:spPr>
          <a:xfrm>
            <a:off x="1676400" y="6477000"/>
            <a:ext cx="7315200" cy="246221"/>
          </a:xfrm>
          <a:prstGeom prst="rect">
            <a:avLst/>
          </a:prstGeom>
          <a:noFill/>
        </p:spPr>
        <p:txBody>
          <a:bodyPr wrap="square" rtlCol="0">
            <a:spAutoFit/>
          </a:bodyPr>
          <a:lstStyle/>
          <a:p>
            <a:pPr algn="ctr"/>
            <a:r>
              <a:rPr lang="en-US" sz="1000" dirty="0" smtClean="0">
                <a:solidFill>
                  <a:srgbClr val="363B73"/>
                </a:solidFill>
                <a:latin typeface="Calibri" pitchFamily="34" charset="0"/>
              </a:rPr>
              <a:t>Adapted from “Portland Police Bureau: A Kid’s Guide to What We Do” by Officer Dave </a:t>
            </a:r>
            <a:r>
              <a:rPr lang="en-US" sz="1000" dirty="0" err="1" smtClean="0">
                <a:solidFill>
                  <a:srgbClr val="363B73"/>
                </a:solidFill>
                <a:latin typeface="Calibri" pitchFamily="34" charset="0"/>
              </a:rPr>
              <a:t>Thoman</a:t>
            </a:r>
            <a:r>
              <a:rPr lang="en-US" sz="1000" dirty="0" smtClean="0">
                <a:solidFill>
                  <a:srgbClr val="363B73"/>
                </a:solidFill>
                <a:latin typeface="Calibri" pitchFamily="34" charset="0"/>
              </a:rPr>
              <a:t> and Molly </a:t>
            </a:r>
            <a:r>
              <a:rPr lang="en-US" sz="1000" dirty="0" err="1" smtClean="0">
                <a:solidFill>
                  <a:srgbClr val="363B73"/>
                </a:solidFill>
                <a:latin typeface="Calibri" pitchFamily="34" charset="0"/>
              </a:rPr>
              <a:t>Thoman</a:t>
            </a:r>
            <a:r>
              <a:rPr lang="en-US" sz="1000" dirty="0" smtClean="0">
                <a:solidFill>
                  <a:srgbClr val="363B73"/>
                </a:solidFill>
                <a:latin typeface="Calibri" pitchFamily="34" charset="0"/>
              </a:rPr>
              <a:t> Walker. </a:t>
            </a:r>
            <a:endParaRPr lang="en-US" sz="1000" dirty="0">
              <a:solidFill>
                <a:srgbClr val="363B73"/>
              </a:solidFill>
              <a:latin typeface="Calibri" pitchFamily="34" charset="0"/>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76400" y="2057400"/>
            <a:ext cx="7239000" cy="2438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School resource officers watch over schools and help keep students safe. School resource officers help students and teachers solve problems. The officers also sometimes train safety patrol students.</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1600201" y="304800"/>
            <a:ext cx="7543800" cy="1754326"/>
          </a:xfrm>
          <a:prstGeom prst="rect">
            <a:avLst/>
          </a:prstGeom>
          <a:noFill/>
        </p:spPr>
        <p:txBody>
          <a:bodyPr wrap="squar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SCHOOL RESOURCE OFFICERS</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221" name="Picture 5" descr="S:\Career Development\CURRENT PROJECTS\Discover Policing\IMAGES\CMPD\helping.jpg"/>
          <p:cNvPicPr>
            <a:picLocks noChangeAspect="1" noChangeArrowheads="1"/>
          </p:cNvPicPr>
          <p:nvPr/>
        </p:nvPicPr>
        <p:blipFill>
          <a:blip r:embed="rId4" cstate="print"/>
          <a:srcRect/>
          <a:stretch>
            <a:fillRect/>
          </a:stretch>
        </p:blipFill>
        <p:spPr bwMode="auto">
          <a:xfrm>
            <a:off x="3810000" y="4648200"/>
            <a:ext cx="3030125" cy="1951037"/>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76400" y="1371600"/>
            <a:ext cx="7239000" cy="2133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Traffic officers make sure tha</a:t>
            </a:r>
            <a:r>
              <a:rPr lang="en-US" sz="3000" dirty="0" smtClean="0">
                <a:solidFill>
                  <a:srgbClr val="9194B7"/>
                </a:solidFill>
                <a:latin typeface="Calibri" pitchFamily="34" charset="0"/>
              </a:rPr>
              <a:t>t people drive safely. They use cars and motorcycles to do their job. Traffic officers also investigate car crashes.</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2611386" y="304800"/>
            <a:ext cx="5382884" cy="923330"/>
          </a:xfrm>
          <a:prstGeom prst="rect">
            <a:avLst/>
          </a:prstGeom>
          <a:noFill/>
        </p:spPr>
        <p:txBody>
          <a:bodyPr wrap="non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TRAFFIC OFFICERS</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42" name="Picture 2" descr="S:\Career Development\CURRENT PROJECTS\Discover Policing\IMAGES\tracyFavs\Sgt Dopplick.JPG"/>
          <p:cNvPicPr>
            <a:picLocks noChangeAspect="1" noChangeArrowheads="1"/>
          </p:cNvPicPr>
          <p:nvPr/>
        </p:nvPicPr>
        <p:blipFill>
          <a:blip r:embed="rId4" cstate="print"/>
          <a:srcRect/>
          <a:stretch>
            <a:fillRect/>
          </a:stretch>
        </p:blipFill>
        <p:spPr bwMode="auto">
          <a:xfrm>
            <a:off x="3657600" y="3352800"/>
            <a:ext cx="3429000" cy="3264892"/>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76400" y="1371600"/>
            <a:ext cx="7239000" cy="2133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Some officers ride bikes to patrol their city or town. </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3136372" y="304800"/>
            <a:ext cx="4332917" cy="923330"/>
          </a:xfrm>
          <a:prstGeom prst="rect">
            <a:avLst/>
          </a:prstGeom>
          <a:noFill/>
        </p:spPr>
        <p:txBody>
          <a:bodyPr wrap="non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BIKE OFFICERS</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1266" name="Picture 2" descr="S:\Career Development\CURRENT PROJECTS\Discover Policing\IMAGES\tracyFavs\Two officers on bikes.TIF"/>
          <p:cNvPicPr>
            <a:picLocks noChangeAspect="1" noChangeArrowheads="1"/>
          </p:cNvPicPr>
          <p:nvPr/>
        </p:nvPicPr>
        <p:blipFill>
          <a:blip r:embed="rId4" cstate="print"/>
          <a:srcRect/>
          <a:stretch>
            <a:fillRect/>
          </a:stretch>
        </p:blipFill>
        <p:spPr bwMode="auto">
          <a:xfrm>
            <a:off x="3886200" y="2590800"/>
            <a:ext cx="3022822" cy="4030663"/>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676400" y="1371600"/>
            <a:ext cx="7239000" cy="1676400"/>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A K9 officer has a dog for a partner. The dogs use their sense of smell to find things. K9 officers and their dogs go through very special training.</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3416090" y="304800"/>
            <a:ext cx="3773470" cy="923330"/>
          </a:xfrm>
          <a:prstGeom prst="rect">
            <a:avLst/>
          </a:prstGeom>
          <a:noFill/>
        </p:spPr>
        <p:txBody>
          <a:bodyPr wrap="non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K9 OFFICERS</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Subtitle 2"/>
          <p:cNvSpPr txBox="1">
            <a:spLocks/>
          </p:cNvSpPr>
          <p:nvPr/>
        </p:nvSpPr>
        <p:spPr>
          <a:xfrm>
            <a:off x="5867400" y="3352800"/>
            <a:ext cx="2514600" cy="2667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smtClean="0">
                <a:solidFill>
                  <a:srgbClr val="EB991B"/>
                </a:solidFill>
                <a:latin typeface="Calibri" pitchFamily="34"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smtClean="0">
                <a:ln>
                  <a:noFill/>
                </a:ln>
                <a:solidFill>
                  <a:srgbClr val="EB991B"/>
                </a:solidFill>
                <a:effectLst/>
                <a:uLnTx/>
                <a:uFillTx/>
                <a:latin typeface="Calibri" pitchFamily="34" charset="0"/>
              </a:rPr>
              <a:t>The dog lives at home with the officer and officer’s family.</a:t>
            </a:r>
            <a:endParaRPr kumimoji="0" lang="en-US" sz="2800" b="1" i="0" u="none" strike="noStrike" kern="1200" cap="none" spc="0" normalizeH="0" noProof="0" dirty="0" smtClean="0">
              <a:ln>
                <a:noFill/>
              </a:ln>
              <a:solidFill>
                <a:srgbClr val="EB991B"/>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9219" name="Picture 3" descr="S:\Career Development\CURRENT PROJECTS\Discover Policing\IMAGES\tracyFavs\dog.JPG"/>
          <p:cNvPicPr>
            <a:picLocks noChangeAspect="1" noChangeArrowheads="1"/>
          </p:cNvPicPr>
          <p:nvPr/>
        </p:nvPicPr>
        <p:blipFill>
          <a:blip r:embed="rId4" cstate="print"/>
          <a:srcRect/>
          <a:stretch>
            <a:fillRect/>
          </a:stretch>
        </p:blipFill>
        <p:spPr bwMode="auto">
          <a:xfrm>
            <a:off x="2895600" y="3124200"/>
            <a:ext cx="2419350" cy="32258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To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524000" y="1371600"/>
            <a:ext cx="7620000" cy="1676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Mounted patrol officers ride horses. The officers and horses get special training to do police work.</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2494426" y="304800"/>
            <a:ext cx="5616794" cy="923330"/>
          </a:xfrm>
          <a:prstGeom prst="rect">
            <a:avLst/>
          </a:prstGeom>
          <a:noFill/>
        </p:spPr>
        <p:txBody>
          <a:bodyPr wrap="non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MOUNTED PATROL</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218" name="Picture 2" descr="S:\Career Development\CURRENT PROJECTS\Discover Policing\IMAGES\tracyFavs\whypolicing\Mounted 1.jpg"/>
          <p:cNvPicPr>
            <a:picLocks noChangeAspect="1" noChangeArrowheads="1"/>
          </p:cNvPicPr>
          <p:nvPr/>
        </p:nvPicPr>
        <p:blipFill>
          <a:blip r:embed="rId4" cstate="print"/>
          <a:srcRect/>
          <a:stretch>
            <a:fillRect/>
          </a:stretch>
        </p:blipFill>
        <p:spPr bwMode="auto">
          <a:xfrm>
            <a:off x="5105400" y="2895600"/>
            <a:ext cx="3657600" cy="3657600"/>
          </a:xfrm>
          <a:prstGeom prst="rect">
            <a:avLst/>
          </a:prstGeom>
          <a:noFill/>
        </p:spPr>
      </p:pic>
      <p:sp>
        <p:nvSpPr>
          <p:cNvPr id="8" name="Subtitle 2"/>
          <p:cNvSpPr txBox="1">
            <a:spLocks/>
          </p:cNvSpPr>
          <p:nvPr/>
        </p:nvSpPr>
        <p:spPr>
          <a:xfrm>
            <a:off x="1981200" y="3352800"/>
            <a:ext cx="2514600" cy="26670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smtClean="0">
                <a:solidFill>
                  <a:srgbClr val="EB991B"/>
                </a:solidFill>
                <a:latin typeface="Calibri" pitchFamily="34"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smtClean="0">
                <a:ln>
                  <a:noFill/>
                </a:ln>
                <a:solidFill>
                  <a:srgbClr val="EB991B"/>
                </a:solidFill>
                <a:effectLst/>
                <a:uLnTx/>
                <a:uFillTx/>
                <a:latin typeface="Calibri" pitchFamily="34" charset="0"/>
              </a:rPr>
              <a:t>If the horse poops on the sidewalk, the officer scoops it.</a:t>
            </a:r>
            <a:endParaRPr kumimoji="0" lang="en-US" sz="2800" b="1" i="0" u="none" strike="noStrike" kern="1200" cap="none" spc="0" normalizeH="0" noProof="0" dirty="0" smtClean="0">
              <a:ln>
                <a:noFill/>
              </a:ln>
              <a:solidFill>
                <a:srgbClr val="EB991B"/>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To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524000" y="1371600"/>
            <a:ext cx="7620000" cy="1676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Transit police officers patrol trains and buses. They also keep the bus stops and platforms safe. </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1460421" y="304800"/>
            <a:ext cx="7684797" cy="923330"/>
          </a:xfrm>
          <a:prstGeom prst="rect">
            <a:avLst/>
          </a:prstGeom>
          <a:noFill/>
        </p:spPr>
        <p:txBody>
          <a:bodyPr wrap="non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TRANSIT POLICE OFFICERS</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195" name="Picture 3" descr="S:\Career Development\CURRENT PROJECTS\Discover Policing\IMAGES\Amtrak\K9 Cops00151.jpg"/>
          <p:cNvPicPr>
            <a:picLocks noChangeAspect="1" noChangeArrowheads="1"/>
          </p:cNvPicPr>
          <p:nvPr/>
        </p:nvPicPr>
        <p:blipFill>
          <a:blip r:embed="rId4" cstate="print"/>
          <a:srcRect/>
          <a:stretch>
            <a:fillRect/>
          </a:stretch>
        </p:blipFill>
        <p:spPr bwMode="auto">
          <a:xfrm>
            <a:off x="3962400" y="2895600"/>
            <a:ext cx="2603414" cy="3751263"/>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524000" y="1371600"/>
            <a:ext cx="7620000" cy="1676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Criminologists take pictures at crime scenes. They collect fingerprints and evidence to help solve crimes. </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2701717" y="304800"/>
            <a:ext cx="5202194" cy="923330"/>
          </a:xfrm>
          <a:prstGeom prst="rect">
            <a:avLst/>
          </a:prstGeom>
          <a:noFill/>
        </p:spPr>
        <p:txBody>
          <a:bodyPr wrap="non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CRIMINOLOGISTS</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Subtitle 2"/>
          <p:cNvSpPr txBox="1">
            <a:spLocks/>
          </p:cNvSpPr>
          <p:nvPr/>
        </p:nvSpPr>
        <p:spPr>
          <a:xfrm>
            <a:off x="2286000" y="3352800"/>
            <a:ext cx="2514600" cy="2667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smtClean="0">
                <a:solidFill>
                  <a:srgbClr val="EB991B"/>
                </a:solidFill>
                <a:latin typeface="Calibri" pitchFamily="34"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smtClean="0">
                <a:ln>
                  <a:noFill/>
                </a:ln>
                <a:solidFill>
                  <a:srgbClr val="EB991B"/>
                </a:solidFill>
                <a:effectLst/>
                <a:uLnTx/>
                <a:uFillTx/>
                <a:latin typeface="Calibri" pitchFamily="34" charset="0"/>
              </a:rPr>
              <a:t>No one has the same fingerprint as you!</a:t>
            </a:r>
            <a:endParaRPr kumimoji="0" lang="en-US" sz="2800" b="1" i="0" u="none" strike="noStrike" kern="1200" cap="none" spc="0" normalizeH="0" noProof="0" dirty="0" smtClean="0">
              <a:ln>
                <a:noFill/>
              </a:ln>
              <a:solidFill>
                <a:srgbClr val="EB991B"/>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8194" name="Picture 2" descr="S:\Career Development\CURRENT PROJECTS\Discover Policing\IMAGES\tracyFavs\Officer Caballero lifts prints.jpg"/>
          <p:cNvPicPr>
            <a:picLocks noChangeAspect="1" noChangeArrowheads="1"/>
          </p:cNvPicPr>
          <p:nvPr/>
        </p:nvPicPr>
        <p:blipFill>
          <a:blip r:embed="rId4" cstate="print"/>
          <a:srcRect/>
          <a:stretch>
            <a:fillRect/>
          </a:stretch>
        </p:blipFill>
        <p:spPr bwMode="auto">
          <a:xfrm>
            <a:off x="5464868" y="3003694"/>
            <a:ext cx="2917132" cy="3397105"/>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To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524000" y="1371600"/>
            <a:ext cx="7620000" cy="4191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Detectives investigate crimes. They interview people to find out what happened. Detectives usually do not wear uniforms or drive patrol cars. </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7" name="Rectangle 6"/>
          <p:cNvSpPr/>
          <p:nvPr/>
        </p:nvSpPr>
        <p:spPr>
          <a:xfrm>
            <a:off x="3505200" y="304800"/>
            <a:ext cx="3595216" cy="923330"/>
          </a:xfrm>
          <a:prstGeom prst="rect">
            <a:avLst/>
          </a:prstGeom>
          <a:noFill/>
        </p:spPr>
        <p:txBody>
          <a:bodyPr wrap="none" lIns="91440" tIns="45720" rIns="91440" bIns="45720">
            <a:spAutoFit/>
          </a:bodyPr>
          <a:lstStyle/>
          <a:p>
            <a:pPr algn="ctr"/>
            <a:r>
              <a:rPr lang="en-US" sz="5400" b="1" cap="none" spc="0" dirty="0" smtClean="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DETECTIVES</a:t>
            </a:r>
            <a:endParaRPr lang="en-US" sz="5400" b="1" cap="none" spc="0" dirty="0">
              <a:ln w="12700">
                <a:solidFill>
                  <a:srgbClr val="363B73"/>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To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Who helps police officers?</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371600"/>
            <a:ext cx="7162800" cy="4191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noProof="0" dirty="0" smtClean="0">
                <a:solidFill>
                  <a:srgbClr val="9194B7"/>
                </a:solidFill>
                <a:latin typeface="Calibri" pitchFamily="34" charset="0"/>
              </a:rPr>
              <a:t>Many people work in police departments who are not officers. They take care of lost or stolen property, help people who come into police stations, keep track of reports, and do many other jobs. They help police officers by making sure the officers have the right tools and information to do their jobs.</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What happens with I call 9-1-1?</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371600"/>
            <a:ext cx="7162800" cy="4191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When a person calls 9-1-1, a dispatcher answers the phone. The dispatcher types all of the information into the computer and calls police officers on the radio. The dispatcher tells the police officers where to go and who needs help.</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5123" name="Picture 3" descr="S:\Career Development\CURRENT PROJECTS\Discover Policing\IMAGES\tracyFavs\RJohnsonFburgVA3.jpg"/>
          <p:cNvPicPr>
            <a:picLocks noChangeAspect="1" noChangeArrowheads="1"/>
          </p:cNvPicPr>
          <p:nvPr/>
        </p:nvPicPr>
        <p:blipFill>
          <a:blip r:embed="rId4" cstate="print"/>
          <a:srcRect l="3195" t="18462" b="3432"/>
          <a:stretch>
            <a:fillRect/>
          </a:stretch>
        </p:blipFill>
        <p:spPr bwMode="auto">
          <a:xfrm>
            <a:off x="3352800" y="4267200"/>
            <a:ext cx="3972096" cy="2403653"/>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609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What is a community police officer?</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371600"/>
            <a:ext cx="7162800" cy="2895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A community police officer is a person who works with people to solve problems. They help keep your city a safe place and protect people from crime.</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6" name="Picture 2" descr="S:\Career Development\CURRENT PROJECTS\Discover Policing\IMAGES\CMPDRight Moves for Youth.tif"/>
          <p:cNvPicPr>
            <a:picLocks noChangeAspect="1" noChangeArrowheads="1"/>
          </p:cNvPicPr>
          <p:nvPr/>
        </p:nvPicPr>
        <p:blipFill>
          <a:blip r:embed="rId4" cstate="print"/>
          <a:srcRect/>
          <a:stretch>
            <a:fillRect/>
          </a:stretch>
        </p:blipFill>
        <p:spPr bwMode="auto">
          <a:xfrm>
            <a:off x="3124200" y="3581400"/>
            <a:ext cx="4572000" cy="3046015"/>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Tips to Help Keep You Save</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371600"/>
            <a:ext cx="7162800" cy="53340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rgbClr val="9194B7"/>
                </a:solidFill>
                <a:latin typeface="Calibri" pitchFamily="34" charset="0"/>
              </a:rPr>
              <a:t> Always make sure your parents know where you are.</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rgbClr val="9194B7"/>
                </a:solidFill>
                <a:latin typeface="Calibri" pitchFamily="34" charset="0"/>
              </a:rPr>
              <a:t> You can call 9-1-1 from any phone if there is an emergency.</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noProof="0" dirty="0" smtClean="0">
                <a:ln>
                  <a:noFill/>
                </a:ln>
                <a:solidFill>
                  <a:srgbClr val="9194B7"/>
                </a:solidFill>
                <a:effectLst/>
                <a:uLnTx/>
                <a:uFillTx/>
                <a:latin typeface="Calibri" pitchFamily="34" charset="0"/>
              </a:rPr>
              <a:t> Memorize your address, phone number, and parents’ names.</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rgbClr val="9194B7"/>
                </a:solidFill>
                <a:latin typeface="Calibri" pitchFamily="34" charset="0"/>
              </a:rPr>
              <a:t> Always wear a fastened helmet when you’re riding a bicycle, skateboard, or scooter.</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rgbClr val="9194B7"/>
                </a:solidFill>
                <a:latin typeface="Calibri" pitchFamily="34" charset="0"/>
              </a:rPr>
              <a:t> Don’t talk to strangers, take anything from them, or go anywhere with them.</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rgbClr val="9194B7"/>
                </a:solidFill>
                <a:latin typeface="Calibri" pitchFamily="34" charset="0"/>
              </a:rPr>
              <a:t> Cross the street only at corners or crosswalks and look both ways before you cross.</a:t>
            </a:r>
          </a:p>
          <a:p>
            <a:pPr marL="0" marR="0" lvl="0" indent="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i="0" u="none" strike="noStrike" kern="1200" cap="none" spc="0" normalizeH="0" noProof="0" dirty="0" smtClean="0">
                <a:ln>
                  <a:noFill/>
                </a:ln>
                <a:solidFill>
                  <a:srgbClr val="9194B7"/>
                </a:solidFill>
                <a:effectLst/>
                <a:uLnTx/>
                <a:uFillTx/>
                <a:latin typeface="Calibri" pitchFamily="34" charset="0"/>
              </a:rPr>
              <a:t> If you see a gun or weapon, STOP. Don’t touch it. Get away and tell an adult.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5867400" y="304800"/>
            <a:ext cx="2743200" cy="2743200"/>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EB991B"/>
                </a:solidFill>
                <a:latin typeface="Calibri" pitchFamily="34"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1" i="0" u="none" strike="noStrike" kern="1200" cap="none" spc="0" normalizeH="0" noProof="0" dirty="0" smtClean="0">
                <a:ln>
                  <a:noFill/>
                </a:ln>
                <a:solidFill>
                  <a:srgbClr val="EB991B"/>
                </a:solidFill>
                <a:effectLst/>
                <a:uLnTx/>
                <a:uFillTx/>
                <a:latin typeface="Calibri" pitchFamily="34" charset="0"/>
              </a:rPr>
              <a:t>Many police departments serve their communities in many other ways.</a:t>
            </a:r>
            <a:endParaRPr kumimoji="0" lang="en-US" sz="2400" b="1" i="0" u="none" strike="noStrike" kern="1200" cap="none" spc="0" normalizeH="0" noProof="0" dirty="0" smtClean="0">
              <a:ln>
                <a:noFill/>
              </a:ln>
              <a:solidFill>
                <a:srgbClr val="EB991B"/>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pic>
        <p:nvPicPr>
          <p:cNvPr id="2050" name="Picture 2" descr="S:\Career Development\CURRENT PROJECTS\Discover Policing\IMAGES\CMPDJohn Gary.JPG"/>
          <p:cNvPicPr>
            <a:picLocks noChangeAspect="1" noChangeArrowheads="1"/>
          </p:cNvPicPr>
          <p:nvPr/>
        </p:nvPicPr>
        <p:blipFill>
          <a:blip r:embed="rId4" cstate="print"/>
          <a:srcRect/>
          <a:stretch>
            <a:fillRect/>
          </a:stretch>
        </p:blipFill>
        <p:spPr bwMode="auto">
          <a:xfrm>
            <a:off x="1828800" y="2362200"/>
            <a:ext cx="2971800" cy="1981200"/>
          </a:xfrm>
          <a:prstGeom prst="rect">
            <a:avLst/>
          </a:prstGeom>
          <a:noFill/>
        </p:spPr>
      </p:pic>
      <p:pic>
        <p:nvPicPr>
          <p:cNvPr id="2051" name="Picture 3" descr="S:\Career Development\CURRENT PROJECTS\Discover Policing\IMAGES\tracyFavs\skills1.png"/>
          <p:cNvPicPr>
            <a:picLocks noChangeAspect="1" noChangeArrowheads="1"/>
          </p:cNvPicPr>
          <p:nvPr/>
        </p:nvPicPr>
        <p:blipFill>
          <a:blip r:embed="rId5" cstate="print"/>
          <a:srcRect/>
          <a:stretch>
            <a:fillRect/>
          </a:stretch>
        </p:blipFill>
        <p:spPr bwMode="auto">
          <a:xfrm>
            <a:off x="5486400" y="3276600"/>
            <a:ext cx="3352800" cy="3352800"/>
          </a:xfrm>
          <a:prstGeom prst="rect">
            <a:avLst/>
          </a:prstGeom>
          <a:noFill/>
        </p:spPr>
      </p:pic>
      <p:pic>
        <p:nvPicPr>
          <p:cNvPr id="2053" name="Picture 5" descr="S:\Career Development\CURRENT PROJECTS\Discover Policing\IMAGES\tracyFavs\obrien0-R1-046-21A.jpg"/>
          <p:cNvPicPr>
            <a:picLocks noChangeAspect="1" noChangeArrowheads="1"/>
          </p:cNvPicPr>
          <p:nvPr/>
        </p:nvPicPr>
        <p:blipFill>
          <a:blip r:embed="rId6" cstate="print"/>
          <a:srcRect/>
          <a:stretch>
            <a:fillRect/>
          </a:stretch>
        </p:blipFill>
        <p:spPr bwMode="auto">
          <a:xfrm>
            <a:off x="1828800" y="228600"/>
            <a:ext cx="2971800" cy="2008716"/>
          </a:xfrm>
          <a:prstGeom prst="rect">
            <a:avLst/>
          </a:prstGeom>
          <a:noFill/>
        </p:spPr>
      </p:pic>
      <p:pic>
        <p:nvPicPr>
          <p:cNvPr id="2054" name="Picture 6" descr="S:\Career Development\CURRENT PROJECTS\Discover Policing\IMAGES\tracyFavs\carseatinstall.jpg"/>
          <p:cNvPicPr>
            <a:picLocks noChangeAspect="1" noChangeArrowheads="1"/>
          </p:cNvPicPr>
          <p:nvPr/>
        </p:nvPicPr>
        <p:blipFill>
          <a:blip r:embed="rId7" cstate="print"/>
          <a:srcRect/>
          <a:stretch>
            <a:fillRect/>
          </a:stretch>
        </p:blipFill>
        <p:spPr bwMode="auto">
          <a:xfrm>
            <a:off x="1828800" y="4495800"/>
            <a:ext cx="2971800" cy="2229094"/>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609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Who can be a community police officer?</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524000" y="1371600"/>
            <a:ext cx="7620000" cy="3886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Men and women can be community police officers. Police departments set different rules for who can be a community police officers. Usually, you have to be at least 21 years old and have graduated from high school or have gone to college. You can ask your local police department what their rules are for becoming a community police officer.</a:t>
            </a:r>
            <a:endParaRPr kumimoji="0" lang="en-US" sz="30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2743200" cy="29718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smtClean="0">
                <a:solidFill>
                  <a:srgbClr val="EB991B"/>
                </a:solidFill>
                <a:latin typeface="Calibri" pitchFamily="34"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smtClean="0">
                <a:ln>
                  <a:noFill/>
                </a:ln>
                <a:solidFill>
                  <a:srgbClr val="EB991B"/>
                </a:solidFill>
                <a:effectLst/>
                <a:uLnTx/>
                <a:uFillTx/>
                <a:latin typeface="Calibri" pitchFamily="34" charset="0"/>
              </a:rPr>
              <a:t>Police officers meet every day before they start work. This meeting is called roll call.</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pic>
        <p:nvPicPr>
          <p:cNvPr id="3074" name="Picture 2" descr="S:\Career Development\CURRENT PROJECTS\Discover Policing\IMAGES\tracyFavs\signalhill 014_0001.jpg"/>
          <p:cNvPicPr>
            <a:picLocks noChangeAspect="1" noChangeArrowheads="1"/>
          </p:cNvPicPr>
          <p:nvPr/>
        </p:nvPicPr>
        <p:blipFill>
          <a:blip r:embed="rId4" cstate="print"/>
          <a:srcRect/>
          <a:stretch>
            <a:fillRect/>
          </a:stretch>
        </p:blipFill>
        <p:spPr bwMode="auto">
          <a:xfrm>
            <a:off x="3124200" y="3505200"/>
            <a:ext cx="4114800" cy="3086100"/>
          </a:xfrm>
          <a:prstGeom prst="rect">
            <a:avLst/>
          </a:prstGeom>
          <a:noFill/>
        </p:spPr>
      </p:pic>
      <p:pic>
        <p:nvPicPr>
          <p:cNvPr id="3075" name="Picture 3" descr="S:\Career Development\CURRENT PROJECTS\Discover Policing\IMAGES\tracyFavs\signalhill 012_0001.jpg"/>
          <p:cNvPicPr>
            <a:picLocks noChangeAspect="1" noChangeArrowheads="1"/>
          </p:cNvPicPr>
          <p:nvPr/>
        </p:nvPicPr>
        <p:blipFill>
          <a:blip r:embed="rId5" cstate="print"/>
          <a:srcRect/>
          <a:stretch>
            <a:fillRect/>
          </a:stretch>
        </p:blipFill>
        <p:spPr bwMode="auto">
          <a:xfrm>
            <a:off x="5029200" y="381000"/>
            <a:ext cx="3759200" cy="28194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838200"/>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What training does a police officer have to complete?</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371600"/>
            <a:ext cx="7162800" cy="4191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Police officers must attend a special kind of school called an academy. Depending on what kind of department and where the department is, there are different kinds of classes officers must attend. After police officers graduate from the academy they will ride with an experienced officer who will help them learn.</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What tools do police officers use?</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752600" y="1371600"/>
            <a:ext cx="7162800" cy="4191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Most police officers wear a uniform and a badge. Different types of officers wear different uniforms. Police officers carry their tools on a </a:t>
            </a:r>
            <a:r>
              <a:rPr lang="en-US" sz="3000" dirty="0" smtClean="0">
                <a:solidFill>
                  <a:srgbClr val="9194B7"/>
                </a:solidFill>
                <a:latin typeface="Calibri" pitchFamily="34" charset="0"/>
              </a:rPr>
              <a:t>duty belt. They also wear body armor under their uniforms to protect them.</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sp>
        <p:nvSpPr>
          <p:cNvPr id="6" name="Subtitle 2"/>
          <p:cNvSpPr txBox="1">
            <a:spLocks/>
          </p:cNvSpPr>
          <p:nvPr/>
        </p:nvSpPr>
        <p:spPr>
          <a:xfrm>
            <a:off x="5486400" y="3962400"/>
            <a:ext cx="2514600" cy="2667000"/>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smtClean="0">
                <a:solidFill>
                  <a:srgbClr val="EB991B"/>
                </a:solidFill>
                <a:latin typeface="Calibri" pitchFamily="34" charset="0"/>
              </a:rPr>
              <a:t>Did you know?</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smtClean="0">
                <a:ln>
                  <a:noFill/>
                </a:ln>
                <a:solidFill>
                  <a:srgbClr val="EB991B"/>
                </a:solidFill>
                <a:effectLst/>
                <a:uLnTx/>
                <a:uFillTx/>
                <a:latin typeface="Calibri" pitchFamily="34" charset="0"/>
              </a:rPr>
              <a:t>A police </a:t>
            </a:r>
            <a:r>
              <a:rPr lang="en-US" sz="2800" b="1" dirty="0" smtClean="0">
                <a:solidFill>
                  <a:srgbClr val="EB991B"/>
                </a:solidFill>
                <a:latin typeface="Calibri" pitchFamily="34" charset="0"/>
              </a:rPr>
              <a:t>officer’s </a:t>
            </a:r>
            <a:r>
              <a:rPr lang="en-US" sz="2800" b="1" dirty="0" smtClean="0">
                <a:solidFill>
                  <a:srgbClr val="EB991B"/>
                </a:solidFill>
                <a:latin typeface="Calibri" pitchFamily="34" charset="0"/>
              </a:rPr>
              <a:t>duty belt and body armor weighs about 28 pounds!</a:t>
            </a:r>
            <a:endParaRPr kumimoji="0" lang="en-US" sz="2800" b="1" i="0" u="none" strike="noStrike" kern="1200" cap="none" spc="0" normalizeH="0" noProof="0" dirty="0" smtClean="0">
              <a:ln>
                <a:noFill/>
              </a:ln>
              <a:solidFill>
                <a:srgbClr val="EB991B"/>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7171" name="Picture 3" descr="S:\Career Development\CURRENT PROJECTS\Discover Policing\IMAGES\tracyFavs\victoria.jpg"/>
          <p:cNvPicPr>
            <a:picLocks noChangeAspect="1" noChangeArrowheads="1"/>
          </p:cNvPicPr>
          <p:nvPr/>
        </p:nvPicPr>
        <p:blipFill>
          <a:blip r:embed="rId4" cstate="print"/>
          <a:srcRect/>
          <a:stretch>
            <a:fillRect/>
          </a:stretch>
        </p:blipFill>
        <p:spPr bwMode="auto">
          <a:xfrm>
            <a:off x="2971800" y="3886200"/>
            <a:ext cx="2286000" cy="2785369"/>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Top)">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381000"/>
            <a:ext cx="7162800" cy="838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363B73"/>
                </a:solidFill>
                <a:latin typeface="Calibri" pitchFamily="34" charset="0"/>
              </a:rPr>
              <a:t>What do community police officers do?</a:t>
            </a:r>
            <a:endParaRPr kumimoji="0" lang="en-US" sz="2400" b="1" i="0" u="none" strike="noStrike" kern="1200" cap="none" spc="0" normalizeH="0" noProof="0" dirty="0" smtClean="0">
              <a:ln>
                <a:noFill/>
              </a:ln>
              <a:solidFill>
                <a:srgbClr val="363B73"/>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
        <p:nvSpPr>
          <p:cNvPr id="5" name="Subtitle 2"/>
          <p:cNvSpPr txBox="1">
            <a:spLocks/>
          </p:cNvSpPr>
          <p:nvPr/>
        </p:nvSpPr>
        <p:spPr>
          <a:xfrm>
            <a:off x="1524000" y="1371600"/>
            <a:ext cx="7620000" cy="4191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dirty="0" smtClean="0">
                <a:solidFill>
                  <a:srgbClr val="9194B7"/>
                </a:solidFill>
                <a:latin typeface="Calibri" pitchFamily="34" charset="0"/>
              </a:rPr>
              <a:t>Community police officers watch over neighborhoods and talk to people in the community. They answer radio calls from dispatchers and sometimes take people to jail. </a:t>
            </a:r>
            <a:endParaRPr kumimoji="0" lang="en-US" sz="2400" i="0" u="none" strike="noStrike" kern="1200" cap="none" spc="0" normalizeH="0" noProof="0" dirty="0" smtClean="0">
              <a:ln>
                <a:noFill/>
              </a:ln>
              <a:solidFill>
                <a:srgbClr val="9194B7"/>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4098" name="Picture 2" descr="S:\Career Development\CURRENT PROJECTS\Discover Policing\IMAGES\tracyFavs\bycar.jpg"/>
          <p:cNvPicPr>
            <a:picLocks noChangeAspect="1" noChangeArrowheads="1"/>
          </p:cNvPicPr>
          <p:nvPr/>
        </p:nvPicPr>
        <p:blipFill>
          <a:blip r:embed="rId4" cstate="print"/>
          <a:srcRect/>
          <a:stretch>
            <a:fillRect/>
          </a:stretch>
        </p:blipFill>
        <p:spPr bwMode="auto">
          <a:xfrm>
            <a:off x="3087145" y="3463998"/>
            <a:ext cx="4685255" cy="3013002"/>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524000" cy="6858000"/>
          </a:xfrm>
          <a:solidFill>
            <a:srgbClr val="363B73"/>
          </a:solidFill>
          <a:ln>
            <a:noFill/>
          </a:ln>
        </p:spPr>
        <p:txBody>
          <a:bodyPr/>
          <a:lstStyle/>
          <a:p>
            <a:endParaRPr lang="en-US" dirty="0" smtClean="0"/>
          </a:p>
          <a:p>
            <a:endParaRPr lang="en-US" dirty="0"/>
          </a:p>
          <a:p>
            <a:endParaRPr lang="en-US" dirty="0" smtClean="0"/>
          </a:p>
          <a:p>
            <a:endParaRPr lang="en-US" dirty="0"/>
          </a:p>
          <a:p>
            <a:endParaRPr lang="en-US" sz="1800" dirty="0" smtClean="0"/>
          </a:p>
          <a:p>
            <a:endParaRPr lang="en-US" sz="1800" dirty="0"/>
          </a:p>
        </p:txBody>
      </p:sp>
      <p:sp>
        <p:nvSpPr>
          <p:cNvPr id="4" name="Subtitle 2"/>
          <p:cNvSpPr txBox="1">
            <a:spLocks/>
          </p:cNvSpPr>
          <p:nvPr/>
        </p:nvSpPr>
        <p:spPr>
          <a:xfrm>
            <a:off x="1752600" y="2057400"/>
            <a:ext cx="7162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b="1" dirty="0" smtClean="0">
                <a:solidFill>
                  <a:srgbClr val="EB991B"/>
                </a:solidFill>
                <a:latin typeface="Calibri" pitchFamily="34" charset="0"/>
              </a:rPr>
              <a:t>There are many different types of police officers. Let’s explore some of the different jobs police officers do.</a:t>
            </a:r>
            <a:endParaRPr kumimoji="0" lang="en-US" sz="2400" b="1" i="0" u="none" strike="noStrike" kern="1200" cap="none" spc="0" normalizeH="0" noProof="0" dirty="0" smtClean="0">
              <a:ln>
                <a:noFill/>
              </a:ln>
              <a:solidFill>
                <a:srgbClr val="EB991B"/>
              </a:solidFill>
              <a:effectLst/>
              <a:uLnTx/>
              <a:uFillTx/>
              <a:latin typeface="Calibri"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solidFill>
                <a:schemeClr val="tx1">
                  <a:tint val="75000"/>
                </a:schemeClr>
              </a:solidFill>
            </a:endParaRPr>
          </a:p>
        </p:txBody>
      </p:sp>
      <p:pic>
        <p:nvPicPr>
          <p:cNvPr id="1028" name="Picture 4" descr="S:\Career Development\CURRENT PROJECTS\Discover Policing\LOGOS\Discover Policing\blue background rectangle cropped.jpg"/>
          <p:cNvPicPr>
            <a:picLocks noChangeAspect="1" noChangeArrowheads="1"/>
          </p:cNvPicPr>
          <p:nvPr/>
        </p:nvPicPr>
        <p:blipFill>
          <a:blip r:embed="rId3" cstate="print"/>
          <a:srcRect/>
          <a:stretch>
            <a:fillRect/>
          </a:stretch>
        </p:blipFill>
        <p:spPr bwMode="auto">
          <a:xfrm>
            <a:off x="0" y="6135254"/>
            <a:ext cx="1524000" cy="722746"/>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34D8680F92914B8DD75CBA4ED150D4" ma:contentTypeVersion="15" ma:contentTypeDescription="Create a new document." ma:contentTypeScope="" ma:versionID="62a4c18baf85e0d3e527b51317644417">
  <xsd:schema xmlns:xsd="http://www.w3.org/2001/XMLSchema" xmlns:xs="http://www.w3.org/2001/XMLSchema" xmlns:p="http://schemas.microsoft.com/office/2006/metadata/properties" xmlns:ns2="58b1c762-b3ea-431f-b193-f507b3e9b1bf" xmlns:ns3="73d5f525-a3d6-4fb7-a266-0fbe14f399c2" targetNamespace="http://schemas.microsoft.com/office/2006/metadata/properties" ma:root="true" ma:fieldsID="c660d537424a40cc8abd178ef186bcf8" ns2:_="" ns3:_="">
    <xsd:import namespace="58b1c762-b3ea-431f-b193-f507b3e9b1bf"/>
    <xsd:import namespace="73d5f525-a3d6-4fb7-a266-0fbe14f399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b1c762-b3ea-431f-b193-f507b3e9b1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fb2d66a-8a76-45f0-bdd8-73588bd3e27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d5f525-a3d6-4fb7-a266-0fbe14f399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53b768b-5568-455b-b140-bf8afe73075b}" ma:internalName="TaxCatchAll" ma:showField="CatchAllData" ma:web="73d5f525-a3d6-4fb7-a266-0fbe14f399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b1c762-b3ea-431f-b193-f507b3e9b1bf">
      <Terms xmlns="http://schemas.microsoft.com/office/infopath/2007/PartnerControls"/>
    </lcf76f155ced4ddcb4097134ff3c332f>
    <TaxCatchAll xmlns="73d5f525-a3d6-4fb7-a266-0fbe14f399c2" xsi:nil="true"/>
  </documentManagement>
</p:properties>
</file>

<file path=customXml/itemProps1.xml><?xml version="1.0" encoding="utf-8"?>
<ds:datastoreItem xmlns:ds="http://schemas.openxmlformats.org/officeDocument/2006/customXml" ds:itemID="{2D438929-D9DD-419D-ABDC-8C046E95AE3A}"/>
</file>

<file path=customXml/itemProps2.xml><?xml version="1.0" encoding="utf-8"?>
<ds:datastoreItem xmlns:ds="http://schemas.openxmlformats.org/officeDocument/2006/customXml" ds:itemID="{81B1B072-66E6-4E4F-BD2F-18BF4BD81BEE}"/>
</file>

<file path=customXml/itemProps3.xml><?xml version="1.0" encoding="utf-8"?>
<ds:datastoreItem xmlns:ds="http://schemas.openxmlformats.org/officeDocument/2006/customXml" ds:itemID="{F5249A0E-A208-401F-90E0-1A8C7AE11C58}"/>
</file>

<file path=docProps/app.xml><?xml version="1.0" encoding="utf-8"?>
<Properties xmlns="http://schemas.openxmlformats.org/officeDocument/2006/extended-properties" xmlns:vt="http://schemas.openxmlformats.org/officeDocument/2006/docPropsVTypes">
  <TotalTime>318</TotalTime>
  <Words>853</Words>
  <Application>Microsoft Office PowerPoint</Application>
  <PresentationFormat>On-screen Show (4:3)</PresentationFormat>
  <Paragraphs>185</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IACP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mcclelland</dc:creator>
  <cp:lastModifiedBy>mcclelland</cp:lastModifiedBy>
  <cp:revision>43</cp:revision>
  <dcterms:created xsi:type="dcterms:W3CDTF">2012-11-14T15:12:14Z</dcterms:created>
  <dcterms:modified xsi:type="dcterms:W3CDTF">2013-01-03T19:30:00Z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0x0101007134D8680F92914B8DD75CBA4ED150D4</vt:lpwstr>
  </property>
</Properties>
</file>