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6" r:id="rId6"/>
    <p:sldId id="261" r:id="rId7"/>
    <p:sldId id="267" r:id="rId8"/>
    <p:sldId id="268" r:id="rId9"/>
    <p:sldId id="269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99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793B7-0A3F-4A82-988C-A150B5E6534D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4E47A-1BE0-4266-B58C-3360CD10B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iscoverpolicing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362200"/>
            <a:ext cx="6858000" cy="1295399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363B73"/>
                </a:solidFill>
              </a:rPr>
              <a:t>Discovering </a:t>
            </a:r>
            <a:br>
              <a:rPr lang="en-US" sz="7200" b="1" dirty="0" smtClean="0">
                <a:solidFill>
                  <a:srgbClr val="363B73"/>
                </a:solidFill>
              </a:rPr>
            </a:br>
            <a:r>
              <a:rPr lang="en-US" sz="7200" b="1" dirty="0" smtClean="0">
                <a:solidFill>
                  <a:srgbClr val="363B73"/>
                </a:solidFill>
              </a:rPr>
              <a:t>a Career in </a:t>
            </a:r>
            <a:br>
              <a:rPr lang="en-US" sz="7200" b="1" dirty="0" smtClean="0">
                <a:solidFill>
                  <a:srgbClr val="363B73"/>
                </a:solidFill>
              </a:rPr>
            </a:br>
            <a:r>
              <a:rPr lang="en-US" sz="7200" b="1" dirty="0" smtClean="0">
                <a:solidFill>
                  <a:srgbClr val="363B73"/>
                </a:solidFill>
              </a:rPr>
              <a:t>Law Enforcement</a:t>
            </a:r>
            <a:endParaRPr lang="en-US" sz="7200" b="1" dirty="0">
              <a:solidFill>
                <a:srgbClr val="363B73"/>
              </a:solidFill>
            </a:endParaRPr>
          </a:p>
        </p:txBody>
      </p:sp>
      <p:pic>
        <p:nvPicPr>
          <p:cNvPr id="4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648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solidFill>
                  <a:srgbClr val="EB991B"/>
                </a:solidFill>
              </a:rPr>
              <a:t>Visit</a:t>
            </a:r>
            <a:endParaRPr lang="en-US" sz="4800" dirty="0" smtClean="0">
              <a:solidFill>
                <a:srgbClr val="EB991B"/>
              </a:solidFill>
              <a:hlinkClick r:id="rId2"/>
            </a:endParaRPr>
          </a:p>
          <a:p>
            <a:pPr algn="ctr">
              <a:buNone/>
            </a:pPr>
            <a:r>
              <a:rPr lang="en-US" sz="4800" dirty="0" smtClean="0">
                <a:solidFill>
                  <a:srgbClr val="363B73"/>
                </a:solidFill>
                <a:hlinkClick r:id="rId2"/>
              </a:rPr>
              <a:t>www.discoverpolicing.org</a:t>
            </a:r>
            <a:r>
              <a:rPr lang="en-US" sz="4800" dirty="0" smtClean="0"/>
              <a:t> </a:t>
            </a:r>
          </a:p>
          <a:p>
            <a:pPr algn="ctr">
              <a:buNone/>
            </a:pPr>
            <a:r>
              <a:rPr lang="en-US" sz="4800" dirty="0" smtClean="0">
                <a:solidFill>
                  <a:srgbClr val="EB991B"/>
                </a:solidFill>
              </a:rPr>
              <a:t>to learn more.</a:t>
            </a:r>
            <a:endParaRPr lang="en-US" sz="4800" dirty="0">
              <a:solidFill>
                <a:srgbClr val="EB991B"/>
              </a:solidFill>
            </a:endParaRPr>
          </a:p>
        </p:txBody>
      </p:sp>
      <p:pic>
        <p:nvPicPr>
          <p:cNvPr id="2050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096962"/>
          </a:xfrm>
        </p:spPr>
        <p:txBody>
          <a:bodyPr/>
          <a:lstStyle/>
          <a:p>
            <a:r>
              <a:rPr lang="en-US" dirty="0" smtClean="0">
                <a:solidFill>
                  <a:srgbClr val="363B73"/>
                </a:solidFill>
              </a:rPr>
              <a:t>Why Policing?</a:t>
            </a:r>
            <a:endParaRPr lang="en-US" dirty="0">
              <a:solidFill>
                <a:srgbClr val="363B7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648200"/>
          </a:xfrm>
        </p:spPr>
        <p:txBody>
          <a:bodyPr/>
          <a:lstStyle/>
          <a:p>
            <a:r>
              <a:rPr lang="en-US" dirty="0" smtClean="0">
                <a:solidFill>
                  <a:srgbClr val="363B73"/>
                </a:solidFill>
              </a:rPr>
              <a:t>More than just a job, law enforcement is a service career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Law enforcement officers come from all walks of life, diversity is essential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New challenges and numerous opportunities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Qualified officers are in demand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Good salary and benefits</a:t>
            </a:r>
          </a:p>
          <a:p>
            <a:endParaRPr lang="en-US" dirty="0"/>
          </a:p>
        </p:txBody>
      </p:sp>
      <p:pic>
        <p:nvPicPr>
          <p:cNvPr id="2050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Types of Law Enforcement Agencies</a:t>
            </a:r>
            <a:endParaRPr lang="en-US" dirty="0">
              <a:solidFill>
                <a:srgbClr val="363B73"/>
              </a:solidFill>
            </a:endParaRPr>
          </a:p>
        </p:txBody>
      </p:sp>
      <p:pic>
        <p:nvPicPr>
          <p:cNvPr id="2050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648200"/>
          </a:xfrm>
        </p:spPr>
        <p:txBody>
          <a:bodyPr/>
          <a:lstStyle/>
          <a:p>
            <a:r>
              <a:rPr lang="en-US" dirty="0" smtClean="0">
                <a:solidFill>
                  <a:srgbClr val="363B73"/>
                </a:solidFill>
              </a:rPr>
              <a:t>Federal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State – state patrols, state bureaus of investigation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Local – city police, county sheriffs, regional agencies, tribal police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Special – school system police, transit agency police, harbor or marina police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0969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Types of Jobs</a:t>
            </a:r>
            <a:endParaRPr lang="en-US" dirty="0">
              <a:solidFill>
                <a:srgbClr val="363B73"/>
              </a:solidFill>
            </a:endParaRPr>
          </a:p>
        </p:txBody>
      </p:sp>
      <p:pic>
        <p:nvPicPr>
          <p:cNvPr id="2050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41910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Sworn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Patrol officer (bicycle or mounted patrol)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Investigator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SWAT team member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28800" y="4876800"/>
            <a:ext cx="7162800" cy="1752600"/>
          </a:xfrm>
          <a:prstGeom prst="rect">
            <a:avLst/>
          </a:prstGeom>
          <a:noFill/>
          <a:ln w="31750">
            <a:solidFill>
              <a:srgbClr val="EB99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05000" y="4919008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EB991B"/>
                </a:solidFill>
              </a:rPr>
              <a:t>A sworn position is one that </a:t>
            </a:r>
            <a:r>
              <a:rPr lang="en-US" sz="2400" dirty="0" smtClean="0">
                <a:solidFill>
                  <a:srgbClr val="EB991B"/>
                </a:solidFill>
              </a:rPr>
              <a:t>is managed the by the state POST (peace officer standards and training. </a:t>
            </a:r>
            <a:r>
              <a:rPr lang="en-US" sz="2400" dirty="0" smtClean="0">
                <a:solidFill>
                  <a:srgbClr val="EB991B"/>
                </a:solidFill>
              </a:rPr>
              <a:t>Individuals in these positions typically carry a badge and a firearm and have arrest authority.</a:t>
            </a:r>
            <a:endParaRPr lang="en-US" sz="2400" dirty="0">
              <a:solidFill>
                <a:srgbClr val="EB991B"/>
              </a:solidFill>
            </a:endParaRPr>
          </a:p>
        </p:txBody>
      </p:sp>
      <p:pic>
        <p:nvPicPr>
          <p:cNvPr id="1026" name="Picture 2" descr="S:\Career Development\CURRENT PROJECTS\Discover Policing\IMAGES\brochure\Mat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1470" y="1600201"/>
            <a:ext cx="2046596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0969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Types of Jobs</a:t>
            </a:r>
            <a:endParaRPr lang="en-US" dirty="0">
              <a:solidFill>
                <a:srgbClr val="363B73"/>
              </a:solidFill>
            </a:endParaRPr>
          </a:p>
        </p:txBody>
      </p:sp>
      <p:pic>
        <p:nvPicPr>
          <p:cNvPr id="2050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44196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Civilian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Crime prevention specialist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Crime analyst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Public information officer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28800" y="5105400"/>
            <a:ext cx="7162800" cy="1524000"/>
          </a:xfrm>
          <a:prstGeom prst="rect">
            <a:avLst/>
          </a:prstGeom>
          <a:noFill/>
          <a:ln w="31750">
            <a:solidFill>
              <a:srgbClr val="EB99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533400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EB991B"/>
                </a:solidFill>
              </a:rPr>
              <a:t>Civilian </a:t>
            </a:r>
            <a:r>
              <a:rPr lang="en-US" sz="2400" dirty="0" smtClean="0">
                <a:solidFill>
                  <a:srgbClr val="EB991B"/>
                </a:solidFill>
              </a:rPr>
              <a:t>positions are usually limited in scope and role and have specialized skills. These individuals do not carry guns or have arrest powers. </a:t>
            </a:r>
            <a:endParaRPr lang="en-US" sz="2400" dirty="0">
              <a:solidFill>
                <a:srgbClr val="EB991B"/>
              </a:solidFill>
            </a:endParaRPr>
          </a:p>
        </p:txBody>
      </p:sp>
      <p:pic>
        <p:nvPicPr>
          <p:cNvPr id="3074" name="Picture 2" descr="S:\Career Development\CURRENT PROJECTS\Discover Policing\IMAGES\brochure\Burgess.jpg.JPG"/>
          <p:cNvPicPr>
            <a:picLocks noChangeAspect="1" noChangeArrowheads="1"/>
          </p:cNvPicPr>
          <p:nvPr/>
        </p:nvPicPr>
        <p:blipFill>
          <a:blip r:embed="rId3" cstate="print"/>
          <a:srcRect l="17439" t="16279" r="18619" b="20930"/>
          <a:stretch>
            <a:fillRect/>
          </a:stretch>
        </p:blipFill>
        <p:spPr bwMode="auto">
          <a:xfrm>
            <a:off x="6324600" y="1828800"/>
            <a:ext cx="2173112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6705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What Does It Take?</a:t>
            </a:r>
            <a:br>
              <a:rPr lang="en-US" dirty="0" smtClean="0">
                <a:solidFill>
                  <a:srgbClr val="363B73"/>
                </a:solidFill>
              </a:rPr>
            </a:br>
            <a:r>
              <a:rPr lang="en-US" dirty="0" smtClean="0">
                <a:solidFill>
                  <a:srgbClr val="363B73"/>
                </a:solidFill>
              </a:rPr>
              <a:t>Skills and Abilities</a:t>
            </a:r>
            <a:br>
              <a:rPr lang="en-US" dirty="0" smtClean="0">
                <a:solidFill>
                  <a:srgbClr val="363B73"/>
                </a:solidFill>
              </a:rPr>
            </a:br>
            <a:endParaRPr lang="en-US" dirty="0">
              <a:solidFill>
                <a:srgbClr val="363B7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0"/>
            <a:ext cx="6705600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Problem solving and critical thinking skills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Ability to multi-task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Capacity for empathy and compassion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Ability to demonstrate courage and take responsibility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Able to work collaboratively</a:t>
            </a:r>
          </a:p>
        </p:txBody>
      </p:sp>
      <p:pic>
        <p:nvPicPr>
          <p:cNvPr id="2050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6705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What Does It Take?</a:t>
            </a:r>
            <a:br>
              <a:rPr lang="en-US" dirty="0" smtClean="0">
                <a:solidFill>
                  <a:srgbClr val="363B73"/>
                </a:solidFill>
              </a:rPr>
            </a:br>
            <a:r>
              <a:rPr lang="en-US" dirty="0" smtClean="0">
                <a:solidFill>
                  <a:srgbClr val="363B73"/>
                </a:solidFill>
              </a:rPr>
              <a:t>Basic Requirements</a:t>
            </a:r>
            <a:endParaRPr lang="en-US" dirty="0">
              <a:solidFill>
                <a:srgbClr val="363B7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0"/>
            <a:ext cx="6705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Each state sets standards that all agencies must meet or exceed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Types of requirements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Citizenship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Minimum/Maximum age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Education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Valid Drivers License</a:t>
            </a:r>
          </a:p>
          <a:p>
            <a:pPr lvl="1"/>
            <a:r>
              <a:rPr lang="en-US" dirty="0" smtClean="0">
                <a:solidFill>
                  <a:srgbClr val="363B73"/>
                </a:solidFill>
              </a:rPr>
              <a:t>Fitness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Be aware of disqualifiers as well</a:t>
            </a:r>
          </a:p>
        </p:txBody>
      </p:sp>
      <p:pic>
        <p:nvPicPr>
          <p:cNvPr id="2050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6705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What Does It Take?</a:t>
            </a:r>
            <a:br>
              <a:rPr lang="en-US" dirty="0" smtClean="0">
                <a:solidFill>
                  <a:srgbClr val="363B73"/>
                </a:solidFill>
              </a:rPr>
            </a:br>
            <a:r>
              <a:rPr lang="en-US" dirty="0" smtClean="0">
                <a:solidFill>
                  <a:srgbClr val="363B73"/>
                </a:solidFill>
              </a:rPr>
              <a:t>The Process</a:t>
            </a:r>
            <a:endParaRPr lang="en-US" dirty="0">
              <a:solidFill>
                <a:srgbClr val="363B7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0"/>
            <a:ext cx="6705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Application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Entrance exam, written or video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Physical fitness and agility test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Background investigation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Drug testing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Psychological and medical exams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Polygraph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Interview</a:t>
            </a:r>
          </a:p>
          <a:p>
            <a:endParaRPr lang="en-US" dirty="0" smtClean="0">
              <a:solidFill>
                <a:srgbClr val="363B73"/>
              </a:solidFill>
            </a:endParaRPr>
          </a:p>
        </p:txBody>
      </p:sp>
      <p:pic>
        <p:nvPicPr>
          <p:cNvPr id="2050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6705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What Does It Take?</a:t>
            </a:r>
            <a:br>
              <a:rPr lang="en-US" dirty="0" smtClean="0">
                <a:solidFill>
                  <a:srgbClr val="363B73"/>
                </a:solidFill>
              </a:rPr>
            </a:br>
            <a:r>
              <a:rPr lang="en-US" dirty="0" smtClean="0">
                <a:solidFill>
                  <a:srgbClr val="363B73"/>
                </a:solidFill>
              </a:rPr>
              <a:t>Training</a:t>
            </a:r>
            <a:endParaRPr lang="en-US" dirty="0">
              <a:solidFill>
                <a:srgbClr val="363B7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0"/>
            <a:ext cx="6705600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63B73"/>
                </a:solidFill>
              </a:rPr>
              <a:t>Academy</a:t>
            </a:r>
          </a:p>
          <a:p>
            <a:r>
              <a:rPr lang="en-US" dirty="0" smtClean="0">
                <a:solidFill>
                  <a:srgbClr val="363B73"/>
                </a:solidFill>
              </a:rPr>
              <a:t>Field training</a:t>
            </a:r>
          </a:p>
          <a:p>
            <a:endParaRPr lang="en-US" dirty="0" smtClean="0">
              <a:solidFill>
                <a:srgbClr val="363B73"/>
              </a:solidFill>
            </a:endParaRPr>
          </a:p>
        </p:txBody>
      </p:sp>
      <p:pic>
        <p:nvPicPr>
          <p:cNvPr id="2050" name="Picture 2" descr="S:\Career Development\CURRENT PROJECTS\Discover Policing\LOGOS\Discover Policing\blueV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660879" cy="6858000"/>
          </a:xfrm>
          <a:prstGeom prst="rect">
            <a:avLst/>
          </a:prstGeom>
          <a:noFill/>
        </p:spPr>
      </p:pic>
      <p:pic>
        <p:nvPicPr>
          <p:cNvPr id="4" name="Picture 2" descr="S:\Career Development\CURRENT PROJECTS\Discover Policing\IMAGES\Hiring &amp; Recruiting Pics\leesburgCade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428" y="3429000"/>
            <a:ext cx="3756348" cy="2898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34D8680F92914B8DD75CBA4ED150D4" ma:contentTypeVersion="15" ma:contentTypeDescription="Create a new document." ma:contentTypeScope="" ma:versionID="62a4c18baf85e0d3e527b51317644417">
  <xsd:schema xmlns:xsd="http://www.w3.org/2001/XMLSchema" xmlns:xs="http://www.w3.org/2001/XMLSchema" xmlns:p="http://schemas.microsoft.com/office/2006/metadata/properties" xmlns:ns2="58b1c762-b3ea-431f-b193-f507b3e9b1bf" xmlns:ns3="73d5f525-a3d6-4fb7-a266-0fbe14f399c2" targetNamespace="http://schemas.microsoft.com/office/2006/metadata/properties" ma:root="true" ma:fieldsID="c660d537424a40cc8abd178ef186bcf8" ns2:_="" ns3:_="">
    <xsd:import namespace="58b1c762-b3ea-431f-b193-f507b3e9b1bf"/>
    <xsd:import namespace="73d5f525-a3d6-4fb7-a266-0fbe14f399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1c762-b3ea-431f-b193-f507b3e9b1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fb2d66a-8a76-45f0-bdd8-73588bd3e2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5f525-a3d6-4fb7-a266-0fbe14f399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53b768b-5568-455b-b140-bf8afe73075b}" ma:internalName="TaxCatchAll" ma:showField="CatchAllData" ma:web="73d5f525-a3d6-4fb7-a266-0fbe14f399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b1c762-b3ea-431f-b193-f507b3e9b1bf">
      <Terms xmlns="http://schemas.microsoft.com/office/infopath/2007/PartnerControls"/>
    </lcf76f155ced4ddcb4097134ff3c332f>
    <TaxCatchAll xmlns="73d5f525-a3d6-4fb7-a266-0fbe14f399c2" xsi:nil="true"/>
  </documentManagement>
</p:properties>
</file>

<file path=customXml/itemProps1.xml><?xml version="1.0" encoding="utf-8"?>
<ds:datastoreItem xmlns:ds="http://schemas.openxmlformats.org/officeDocument/2006/customXml" ds:itemID="{5A7FB85E-2026-4800-957E-36DEE596F430}"/>
</file>

<file path=customXml/itemProps2.xml><?xml version="1.0" encoding="utf-8"?>
<ds:datastoreItem xmlns:ds="http://schemas.openxmlformats.org/officeDocument/2006/customXml" ds:itemID="{09D15A6F-0174-4612-8E1A-CC9D3CDC112F}"/>
</file>

<file path=customXml/itemProps3.xml><?xml version="1.0" encoding="utf-8"?>
<ds:datastoreItem xmlns:ds="http://schemas.openxmlformats.org/officeDocument/2006/customXml" ds:itemID="{470E0DBB-52AE-4013-8DFB-8D69F0110E0F}"/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278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Discovering  a Career in  Law Enforcement</vt:lpstr>
      <vt:lpstr>Why Policing?</vt:lpstr>
      <vt:lpstr>Types of Law Enforcement Agencies</vt:lpstr>
      <vt:lpstr>Types of Jobs</vt:lpstr>
      <vt:lpstr>Types of Jobs</vt:lpstr>
      <vt:lpstr>What Does It Take? Skills and Abilities </vt:lpstr>
      <vt:lpstr>What Does It Take? Basic Requirements</vt:lpstr>
      <vt:lpstr>What Does It Take? The Process</vt:lpstr>
      <vt:lpstr>What Does It Take? Training</vt:lpstr>
      <vt:lpstr>Slide 10</vt:lpstr>
    </vt:vector>
  </TitlesOfParts>
  <Company>IACP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a Career in Law Enforcement</dc:title>
  <dc:creator>mcclelland</dc:creator>
  <cp:lastModifiedBy>mcclelland</cp:lastModifiedBy>
  <cp:revision>20</cp:revision>
  <dcterms:created xsi:type="dcterms:W3CDTF">2012-10-24T14:47:36Z</dcterms:created>
  <dcterms:modified xsi:type="dcterms:W3CDTF">2012-11-01T13:56:54Z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0x0101007134D8680F92914B8DD75CBA4ED150D4</vt:lpwstr>
  </property>
</Properties>
</file>